
<file path=[Content_Types].xml><?xml version="1.0" encoding="utf-8"?>
<Types xmlns="http://schemas.openxmlformats.org/package/2006/content-types">
  <Override PartName="/customXml/itemProps3.xml" ContentType="application/vnd.openxmlformats-officedocument.customXmlProperties+xml"/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customXml/itemProps2.xml" ContentType="application/vnd.openxmlformats-officedocument.customXmlProperties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theme/theme4.xml" ContentType="application/vnd.openxmlformats-officedocument.theme+xml"/>
</Types>
</file>

<file path=_rels/.rels>&#65279;<?xml version="1.0" encoding="UTF-8" standalone="yes"?>
<Relationships xmlns="http://schemas.openxmlformats.org/package/2006/relationships">
  <Relationship Id="rId3" Type="http://schemas.openxmlformats.org/officeDocument/2006/relationships/extended-properties" Target="docProps/app.xml" />
  <Relationship Id="rId1" Type="http://schemas.openxmlformats.org/officeDocument/2006/relationships/officeDocument" Target="ppt/presentation.xml" />
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40" r:id="rId4"/>
    <p:sldMasterId id="2147483752" r:id="rId5"/>
  </p:sldMasterIdLst>
  <p:notesMasterIdLst>
    <p:notesMasterId r:id="rId26"/>
  </p:notesMasterIdLst>
  <p:handoutMasterIdLst>
    <p:handoutMasterId r:id="rId27"/>
  </p:handoutMasterIdLst>
  <p:sldIdLst>
    <p:sldId id="514" r:id="rId6"/>
    <p:sldId id="526" r:id="rId7"/>
    <p:sldId id="528" r:id="rId8"/>
    <p:sldId id="527" r:id="rId9"/>
    <p:sldId id="529" r:id="rId10"/>
    <p:sldId id="543" r:id="rId11"/>
    <p:sldId id="531" r:id="rId12"/>
    <p:sldId id="532" r:id="rId13"/>
    <p:sldId id="533" r:id="rId14"/>
    <p:sldId id="536" r:id="rId15"/>
    <p:sldId id="545" r:id="rId16"/>
    <p:sldId id="538" r:id="rId17"/>
    <p:sldId id="539" r:id="rId18"/>
    <p:sldId id="540" r:id="rId19"/>
    <p:sldId id="541" r:id="rId20"/>
    <p:sldId id="542" r:id="rId21"/>
    <p:sldId id="544" r:id="rId22"/>
    <p:sldId id="546" r:id="rId23"/>
    <p:sldId id="547" r:id="rId24"/>
    <p:sldId id="548" r:id="rId25"/>
  </p:sldIdLst>
  <p:sldSz cx="9144000" cy="6858000" type="screen4x3"/>
  <p:notesSz cx="9296400" cy="6858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5pPr>
    <a:lvl6pPr marL="2286000" algn="l" defTabSz="914400" rtl="0" eaLnBrk="1" latinLnBrk="0" hangingPunct="1"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6pPr>
    <a:lvl7pPr marL="2743200" algn="l" defTabSz="914400" rtl="0" eaLnBrk="1" latinLnBrk="0" hangingPunct="1"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7pPr>
    <a:lvl8pPr marL="3200400" algn="l" defTabSz="914400" rtl="0" eaLnBrk="1" latinLnBrk="0" hangingPunct="1"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8pPr>
    <a:lvl9pPr marL="3657600" algn="l" defTabSz="914400" rtl="0" eaLnBrk="1" latinLnBrk="0" hangingPunct="1"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  <p:clrMru>
    <a:srgbClr val="C9E8EF"/>
    <a:srgbClr val="99CC00"/>
    <a:srgbClr val="336699"/>
    <a:srgbClr val="A50021"/>
    <a:srgbClr val="3399FF"/>
    <a:srgbClr val="9999FF"/>
    <a:srgbClr val="0099CC"/>
    <a:srgbClr val="FF00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277" autoAdjust="0"/>
    <p:restoredTop sz="97278" autoAdjust="0"/>
  </p:normalViewPr>
  <p:slideViewPr>
    <p:cSldViewPr snapToGrid="0">
      <p:cViewPr varScale="1">
        <p:scale>
          <a:sx n="90" d="100"/>
          <a:sy n="90" d="100"/>
        </p:scale>
        <p:origin x="-1056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12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8028800" cy="78028800"/>
</p:viewPr>
</file>

<file path=ppt/_rels/presentation.xml.rels>&#65279;<?xml version="1.0" encoding="UTF-8" standalone="yes"?>
<Relationships xmlns="http://schemas.openxmlformats.org/package/2006/relationships">
  <Relationship Id="rId8" Type="http://schemas.openxmlformats.org/officeDocument/2006/relationships/slide" Target="slides/slide3.xml" />
  <Relationship Id="rId13" Type="http://schemas.openxmlformats.org/officeDocument/2006/relationships/slide" Target="slides/slide8.xml" />
  <Relationship Id="rId18" Type="http://schemas.openxmlformats.org/officeDocument/2006/relationships/slide" Target="slides/slide13.xml" />
  <Relationship Id="rId26" Type="http://schemas.openxmlformats.org/officeDocument/2006/relationships/notesMaster" Target="notesMasters/notesMaster1.xml" />
  <Relationship Id="rId21" Type="http://schemas.openxmlformats.org/officeDocument/2006/relationships/slide" Target="slides/slide16.xml" />
  <Relationship Id="rId7" Type="http://schemas.openxmlformats.org/officeDocument/2006/relationships/slide" Target="slides/slide2.xml" />
  <Relationship Id="rId12" Type="http://schemas.openxmlformats.org/officeDocument/2006/relationships/slide" Target="slides/slide7.xml" />
  <Relationship Id="rId17" Type="http://schemas.openxmlformats.org/officeDocument/2006/relationships/slide" Target="slides/slide12.xml" />
  <Relationship Id="rId25" Type="http://schemas.openxmlformats.org/officeDocument/2006/relationships/slide" Target="slides/slide20.xml" />
  <Relationship Id="rId16" Type="http://schemas.openxmlformats.org/officeDocument/2006/relationships/slide" Target="slides/slide11.xml" />
  <Relationship Id="rId20" Type="http://schemas.openxmlformats.org/officeDocument/2006/relationships/slide" Target="slides/slide15.xml" />
  <Relationship Id="rId29" Type="http://schemas.openxmlformats.org/officeDocument/2006/relationships/viewProps" Target="viewProps.xml" />
  <Relationship Id="rId6" Type="http://schemas.openxmlformats.org/officeDocument/2006/relationships/slide" Target="slides/slide1.xml" />
  <Relationship Id="rId11" Type="http://schemas.openxmlformats.org/officeDocument/2006/relationships/slide" Target="slides/slide6.xml" />
  <Relationship Id="rId24" Type="http://schemas.openxmlformats.org/officeDocument/2006/relationships/slide" Target="slides/slide19.xml" />
  <Relationship Id="rId5" Type="http://schemas.openxmlformats.org/officeDocument/2006/relationships/slideMaster" Target="slideMasters/slideMaster2.xml" />
  <Relationship Id="rId15" Type="http://schemas.openxmlformats.org/officeDocument/2006/relationships/slide" Target="slides/slide10.xml" />
  <Relationship Id="rId23" Type="http://schemas.openxmlformats.org/officeDocument/2006/relationships/slide" Target="slides/slide18.xml" />
  <Relationship Id="rId28" Type="http://schemas.openxmlformats.org/officeDocument/2006/relationships/presProps" Target="presProps.xml" />
  <Relationship Id="rId10" Type="http://schemas.openxmlformats.org/officeDocument/2006/relationships/slide" Target="slides/slide5.xml" />
  <Relationship Id="rId19" Type="http://schemas.openxmlformats.org/officeDocument/2006/relationships/slide" Target="slides/slide14.xml" />
  <Relationship Id="rId31" Type="http://schemas.openxmlformats.org/officeDocument/2006/relationships/tableStyles" Target="tableStyles.xml" />
  <Relationship Id="rId4" Type="http://schemas.openxmlformats.org/officeDocument/2006/relationships/slideMaster" Target="slideMasters/slideMaster1.xml" />
  <Relationship Id="rId9" Type="http://schemas.openxmlformats.org/officeDocument/2006/relationships/slide" Target="slides/slide4.xml" />
  <Relationship Id="rId14" Type="http://schemas.openxmlformats.org/officeDocument/2006/relationships/slide" Target="slides/slide9.xml" />
  <Relationship Id="rId22" Type="http://schemas.openxmlformats.org/officeDocument/2006/relationships/slide" Target="slides/slide17.xml" />
  <Relationship Id="rId27" Type="http://schemas.openxmlformats.org/officeDocument/2006/relationships/handoutMaster" Target="handoutMasters/handoutMaster1.xml" />
  <Relationship Id="rId30" Type="http://schemas.openxmlformats.org/officeDocument/2006/relationships/theme" Target="theme/theme1.xml" />
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033838" cy="333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t" anchorCtr="0" compatLnSpc="1">
            <a:prstTxWarp prst="textNoShape">
              <a:avLst/>
            </a:prstTxWarp>
          </a:bodyPr>
          <a:lstStyle>
            <a:lvl1pPr algn="l" defTabSz="938030">
              <a:defRPr sz="1900" dirty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262563" y="0"/>
            <a:ext cx="4033837" cy="333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t" anchorCtr="0" compatLnSpc="1">
            <a:prstTxWarp prst="textNoShape">
              <a:avLst/>
            </a:prstTxWarp>
          </a:bodyPr>
          <a:lstStyle>
            <a:lvl1pPr algn="r" defTabSz="938030">
              <a:defRPr sz="1900" dirty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331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524625"/>
            <a:ext cx="4033838" cy="333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b" anchorCtr="0" compatLnSpc="1">
            <a:prstTxWarp prst="textNoShape">
              <a:avLst/>
            </a:prstTxWarp>
          </a:bodyPr>
          <a:lstStyle>
            <a:lvl1pPr algn="l" defTabSz="938030">
              <a:defRPr sz="1900" dirty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331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262563" y="6524625"/>
            <a:ext cx="4033837" cy="333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b" anchorCtr="0" compatLnSpc="1">
            <a:prstTxWarp prst="textNoShape">
              <a:avLst/>
            </a:prstTxWarp>
          </a:bodyPr>
          <a:lstStyle>
            <a:lvl1pPr algn="r" defTabSz="938030">
              <a:defRPr sz="1900">
                <a:latin typeface="Times New Roman" pitchFamily="18" charset="0"/>
              </a:defRPr>
            </a:lvl1pPr>
          </a:lstStyle>
          <a:p>
            <a:pPr>
              <a:defRPr/>
            </a:pPr>
            <a:fld id="{E0169862-918C-4E94-B2A5-3EBC5B2618D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957513" y="527050"/>
            <a:ext cx="3424237" cy="25685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1227138" y="3262313"/>
            <a:ext cx="6842125" cy="3068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Notes:</a:t>
            </a:r>
          </a:p>
          <a:p>
            <a:pPr lvl="0"/>
            <a:r>
              <a:rPr lang="en-US" noProof="0" smtClean="0"/>
              <a:t>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</a:t>
            </a:r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096963" y="6411913"/>
            <a:ext cx="4029075" cy="334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b" anchorCtr="0" compatLnSpc="1">
            <a:prstTxWarp prst="textNoShape">
              <a:avLst/>
            </a:prstTxWarp>
          </a:bodyPr>
          <a:lstStyle>
            <a:lvl1pPr algn="r" defTabSz="93803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fld id="{865BD945-8C3B-4B51-86AD-A9502C1DC27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150000"/>
      </a:lnSpc>
      <a:spcBef>
        <a:spcPct val="30000"/>
      </a:spcBef>
      <a:spcAft>
        <a:spcPct val="0"/>
      </a:spcAft>
      <a:defRPr sz="1200" kern="1200">
        <a:solidFill>
          <a:schemeClr val="folHlink"/>
        </a:solidFill>
        <a:latin typeface="Times New Roman" pitchFamily="18" charset="0"/>
        <a:ea typeface="+mn-ea"/>
        <a:cs typeface="+mn-cs"/>
      </a:defRPr>
    </a:lvl1pPr>
    <a:lvl2pPr marL="742950" indent="-28575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1143000" indent="-228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600200" indent="-228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2057400" indent="-228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589E0F9-06DA-404D-AC40-3F985A3BACFA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08D139-4F3C-4E43-BA0C-D5DF782D8FD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6ED3EC-C8B8-4FA5-A9C3-18C040812137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15661F-497D-43C2-9F57-97D6218018C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D358A0-653D-4390-9AD8-4D1366977CA2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F149A2-FE92-4694-B4C7-97028B05643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8"/>
          <p:cNvSpPr txBox="1">
            <a:spLocks noChangeArrowheads="1"/>
          </p:cNvSpPr>
          <p:nvPr/>
        </p:nvSpPr>
        <p:spPr bwMode="auto">
          <a:xfrm>
            <a:off x="3357563" y="6600825"/>
            <a:ext cx="5194300" cy="215900"/>
          </a:xfrm>
          <a:prstGeom prst="rect">
            <a:avLst/>
          </a:prstGeom>
          <a:noFill/>
          <a:ln w="6350" algn="ctr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sz="800" b="1" dirty="0">
                <a:latin typeface="+mn-lt"/>
              </a:rPr>
              <a:t>ManTech Proprietary</a:t>
            </a:r>
          </a:p>
        </p:txBody>
      </p:sp>
      <p:sp>
        <p:nvSpPr>
          <p:cNvPr id="5" name="Rectangle 9"/>
          <p:cNvSpPr>
            <a:spLocks noChangeArrowheads="1"/>
          </p:cNvSpPr>
          <p:nvPr/>
        </p:nvSpPr>
        <p:spPr bwMode="auto">
          <a:xfrm>
            <a:off x="0" y="725488"/>
            <a:ext cx="9144000" cy="42862"/>
          </a:xfrm>
          <a:prstGeom prst="rect">
            <a:avLst/>
          </a:prstGeom>
          <a:gradFill rotWithShape="1">
            <a:gsLst>
              <a:gs pos="0">
                <a:schemeClr val="tx1"/>
              </a:gs>
              <a:gs pos="100000">
                <a:srgbClr val="FF0000"/>
              </a:gs>
            </a:gsLst>
            <a:lin ang="0" scaled="1"/>
          </a:gradFill>
          <a:ln w="6350" algn="ctr">
            <a:solidFill>
              <a:schemeClr val="accent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defRPr/>
            </a:pPr>
            <a:endParaRPr lang="en-US" dirty="0"/>
          </a:p>
        </p:txBody>
      </p:sp>
      <p:pic>
        <p:nvPicPr>
          <p:cNvPr id="6" name="Picture 10" descr="Flat MIC Logo 200dpi_R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07963" y="6373813"/>
            <a:ext cx="1333500" cy="3825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Line 11"/>
          <p:cNvSpPr>
            <a:spLocks noChangeShapeType="1"/>
          </p:cNvSpPr>
          <p:nvPr userDrawn="1"/>
        </p:nvSpPr>
        <p:spPr bwMode="auto">
          <a:xfrm>
            <a:off x="1685925" y="6575425"/>
            <a:ext cx="7458075" cy="0"/>
          </a:xfrm>
          <a:prstGeom prst="line">
            <a:avLst/>
          </a:prstGeom>
          <a:noFill/>
          <a:ln w="19050">
            <a:solidFill>
              <a:srgbClr val="FF0000"/>
            </a:solidFill>
            <a:round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1285" y="0"/>
            <a:ext cx="8229600" cy="79375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E89029-4435-42FC-8ACA-AC078BB578C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9" name="Date Placeholder 5"/>
          <p:cNvSpPr>
            <a:spLocks noGrp="1"/>
          </p:cNvSpPr>
          <p:nvPr userDrawn="1">
            <p:ph type="dt" sz="half" idx="11"/>
          </p:nvPr>
        </p:nvSpPr>
        <p:spPr>
          <a:xfrm>
            <a:off x="1817688" y="6619875"/>
            <a:ext cx="1458912" cy="238125"/>
          </a:xfrm>
        </p:spPr>
        <p:txBody>
          <a:bodyPr/>
          <a:lstStyle>
            <a:lvl1pPr algn="l">
              <a:defRPr sz="800"/>
            </a:lvl1pPr>
          </a:lstStyle>
          <a:p>
            <a:pPr>
              <a:defRPr/>
            </a:pPr>
            <a:fld id="{DD5DFB4F-E009-475A-BC7E-86A3C7915245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</p:spTree>
  </p:cSld>
  <p:clrMapOvr>
    <a:masterClrMapping/>
  </p:clrMapOvr>
  <p:transition spd="slow">
    <p:diamond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2E8C64-D344-40C5-9D72-B3BE1E5E3550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302096-1F97-4AE0-BE12-0C5C5950E25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3C9811-25F6-4022-B086-C7DA107B0FB4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6D84518-0097-4DE7-A068-5928153924B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52A90D-4699-4893-ABB6-360AEE2C5BA5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25817-B0B0-485B-961F-5F9FD3DEE5B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50E08B3-5CAF-4649-AB9C-4B86C89400E6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720B2AB-B2FB-4473-A744-A714FFA3622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6D2313-760F-46BF-BA30-C502DA2C5898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3F0469-32D5-4478-AF72-D6274AD926D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8ABF1A-BF5E-4448-93EE-537D02205A0D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DAE699-A491-432A-8AA5-2789E494FB2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1D5BB7-4AB0-415A-93A5-603C92E0AFD7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C6F932-A87F-4E10-AE85-C48000D0015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F55B47-1407-4CDB-9A4F-28DCEBA47733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21EE1D-4A83-4438-A1E3-B31FC8C9ED1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5734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/>
            </a:lvl1pPr>
          </a:lstStyle>
          <a:p>
            <a:pPr>
              <a:defRPr/>
            </a:pPr>
            <a:fld id="{E8A84C74-F65C-4E5A-BDFF-1CF254D59D6D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5734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0" hangingPunct="0">
              <a:defRPr dirty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735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/>
            </a:lvl1pPr>
          </a:lstStyle>
          <a:p>
            <a:pPr>
              <a:defRPr/>
            </a:pPr>
            <a:fld id="{4C186855-C5F7-47C4-A69F-43EC4931FC3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4" r:id="rId1"/>
    <p:sldLayoutId id="2147483763" r:id="rId2"/>
    <p:sldLayoutId id="2147483762" r:id="rId3"/>
    <p:sldLayoutId id="2147483761" r:id="rId4"/>
    <p:sldLayoutId id="2147483760" r:id="rId5"/>
    <p:sldLayoutId id="2147483759" r:id="rId6"/>
    <p:sldLayoutId id="2147483758" r:id="rId7"/>
    <p:sldLayoutId id="2147483757" r:id="rId8"/>
    <p:sldLayoutId id="2147483756" r:id="rId9"/>
    <p:sldLayoutId id="2147483755" r:id="rId10"/>
    <p:sldLayoutId id="2147483754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17463"/>
            <a:ext cx="8229600" cy="793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13315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42875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2" name="Rectangle 6"/>
          <p:cNvSpPr>
            <a:spLocks noGrp="1" noChangeArrowheads="1"/>
          </p:cNvSpPr>
          <p:nvPr>
            <p:ph type="dt" sz="half" idx="2"/>
          </p:nvPr>
        </p:nvSpPr>
        <p:spPr>
          <a:xfrm>
            <a:off x="6934200" y="6248400"/>
            <a:ext cx="2133600" cy="228600"/>
          </a:xfrm>
          <a:prstGeom prst="rect">
            <a:avLst/>
          </a:prstGeom>
        </p:spPr>
        <p:txBody>
          <a:bodyPr/>
          <a:lstStyle>
            <a:lvl1pPr algn="ctr">
              <a:defRPr sz="1000"/>
            </a:lvl1pPr>
          </a:lstStyle>
          <a:p>
            <a:pPr>
              <a:defRPr/>
            </a:pPr>
            <a:fld id="{7481FBAD-0A2A-4CB4-8CFE-EE4975513FB4}" type="datetime1">
              <a:rPr lang="en-US"/>
              <a:pPr>
                <a:defRPr/>
              </a:pPr>
              <a:t>4/9/2010</a:t>
            </a:fld>
            <a:endParaRPr lang="en-US" dirty="0"/>
          </a:p>
        </p:txBody>
      </p:sp>
      <p:sp>
        <p:nvSpPr>
          <p:cNvPr id="13" name="Rectangle 7"/>
          <p:cNvSpPr>
            <a:spLocks noGrp="1" noChangeArrowheads="1"/>
          </p:cNvSpPr>
          <p:nvPr>
            <p:ph type="ftr" sz="quarter" idx="3"/>
          </p:nvPr>
        </p:nvSpPr>
        <p:spPr>
          <a:xfrm>
            <a:off x="76200" y="6245225"/>
            <a:ext cx="2895600" cy="231775"/>
          </a:xfrm>
          <a:prstGeom prst="rect">
            <a:avLst/>
          </a:prstGeom>
        </p:spPr>
        <p:txBody>
          <a:bodyPr/>
          <a:lstStyle>
            <a:lvl1pPr algn="ctr">
              <a:defRPr dirty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639175" y="6583363"/>
            <a:ext cx="504825" cy="258762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 b="1">
                <a:latin typeface="+mn-lt"/>
              </a:defRPr>
            </a:lvl1pPr>
          </a:lstStyle>
          <a:p>
            <a:pPr>
              <a:defRPr/>
            </a:pPr>
            <a:fld id="{A472A86E-72AC-4E9C-BA3B-82406A3F73A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5" r:id="rId1"/>
  </p:sldLayoutIdLst>
  <p:transition>
    <p:dissolve/>
  </p:transition>
  <p:hf hdr="0" ft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A5002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Arial" charset="0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A50021"/>
        </a:buClr>
        <a:buChar char="•"/>
        <a:defRPr sz="2000">
          <a:solidFill>
            <a:schemeClr val="tx1"/>
          </a:solidFill>
          <a:latin typeface="Arial" charset="0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000">
          <a:solidFill>
            <a:schemeClr val="tx1"/>
          </a:solidFill>
          <a:latin typeface="Arial Unicode MS" pitchFamily="34" charset="-128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Arial Unicode MS" pitchFamily="34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Arial Unicode MS" pitchFamily="34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Arial Unicode MS" pitchFamily="34" charset="-128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Arial Unicode MS" pitchFamily="34" charset="-128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Arial Unicode MS" pitchFamily="34" charset="-128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Arial Unicode MS" pitchFamily="34" charset="-128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Arial Unicode MS" pitchFamily="34" charset="-128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10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11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12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13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14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15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16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17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18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19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2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20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3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4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5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6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7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8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_rels/slide9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Content Placeholder 8"/>
          <p:cNvSpPr>
            <a:spLocks noGrp="1"/>
          </p:cNvSpPr>
          <p:nvPr>
            <p:ph sz="half" idx="4294967295"/>
          </p:nvPr>
        </p:nvSpPr>
        <p:spPr>
          <a:xfrm>
            <a:off x="127592" y="361507"/>
            <a:ext cx="9016408" cy="5762848"/>
          </a:xfr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None/>
            </a:pPr>
            <a:r>
              <a:rPr lang="en-US" sz="3200" b="1" i="1" dirty="0" smtClean="0">
                <a:latin typeface="Arial Rounded MT Bold" pitchFamily="34" charset="0"/>
              </a:rPr>
              <a:t>Business Development</a:t>
            </a:r>
          </a:p>
          <a:p>
            <a:pPr algn="ctr">
              <a:buNone/>
            </a:pPr>
            <a:r>
              <a:rPr lang="en-US" sz="3200" b="1" i="1" dirty="0" smtClean="0">
                <a:latin typeface="Arial Rounded MT Bold" pitchFamily="34" charset="0"/>
              </a:rPr>
              <a:t>Bi-Weekly WAR</a:t>
            </a:r>
          </a:p>
          <a:p>
            <a:pPr algn="ctr">
              <a:buNone/>
            </a:pPr>
            <a:r>
              <a:rPr lang="en-US" sz="3200" b="1" i="1" dirty="0" smtClean="0">
                <a:latin typeface="Arial Rounded MT Bold" pitchFamily="34" charset="0"/>
              </a:rPr>
              <a:t>Friday, April 2, 2010</a:t>
            </a: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Development – MSTI</a:t>
            </a:r>
            <a:endParaRPr lang="en-US" dirty="0"/>
          </a:p>
        </p:txBody>
      </p:sp>
      <p:sp>
        <p:nvSpPr>
          <p:cNvPr id="10" name="Content Placeholder 8"/>
          <p:cNvSpPr>
            <a:spLocks noGrp="1"/>
          </p:cNvSpPr>
          <p:nvPr>
            <p:ph sz="half" idx="4294967295"/>
          </p:nvPr>
        </p:nvSpPr>
        <p:spPr>
          <a:xfrm>
            <a:off x="457199" y="1369589"/>
            <a:ext cx="7625751" cy="4685552"/>
          </a:xfrm>
          <a:prstGeom prst="rect">
            <a:avLst/>
          </a:prstGeo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This week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Reviewed entire compiled list of S3 awards for re-compete schedules and possible ManTech involvement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Submitted EKMS proposal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Next week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Weekly Conference calls on Elevated Sensors Re-compete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Weekly Conference calls on DIA effort</a:t>
            </a:r>
          </a:p>
          <a:p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8252 – PM RADARS - Added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8240 – PD Command Post Re-compete  (TO 8)- Added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8249 – EA-TJTN Re-compete (TO19) - Added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8247 – </a:t>
            </a:r>
            <a:r>
              <a:rPr lang="en-US" sz="1200" dirty="0" err="1" smtClean="0">
                <a:latin typeface="Calibri" pitchFamily="34" charset="0"/>
              </a:rPr>
              <a:t>Datalink</a:t>
            </a:r>
            <a:r>
              <a:rPr lang="en-US" sz="1200" dirty="0" smtClean="0">
                <a:latin typeface="Calibri" pitchFamily="34" charset="0"/>
              </a:rPr>
              <a:t> Re-compete (TO  18) – Added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8242 – CAP re-compete (TO 7) - Added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Tracking AAOCC re-compete for possible S3 prime proposal with </a:t>
            </a:r>
          </a:p>
          <a:p>
            <a:pPr lvl="1"/>
            <a:r>
              <a:rPr lang="en-US" sz="1200" b="1" u="sng" dirty="0" smtClean="0">
                <a:latin typeface="Calibri" pitchFamily="34" charset="0"/>
              </a:rPr>
              <a:t>Customer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Querying I2WD contacts to determine DIA competitive environment</a:t>
            </a:r>
          </a:p>
          <a:p>
            <a:r>
              <a:rPr lang="en-US" sz="1200" b="1" u="sng" dirty="0" smtClean="0">
                <a:latin typeface="Calibri" pitchFamily="34" charset="0"/>
              </a:rPr>
              <a:t>Issues</a:t>
            </a:r>
          </a:p>
          <a:p>
            <a:endParaRPr lang="en-US" sz="1200" dirty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Development – Moeder</a:t>
            </a:r>
            <a:endParaRPr lang="en-US" dirty="0"/>
          </a:p>
        </p:txBody>
      </p:sp>
      <p:sp>
        <p:nvSpPr>
          <p:cNvPr id="10" name="Content Placeholder 8"/>
          <p:cNvSpPr>
            <a:spLocks noGrp="1"/>
          </p:cNvSpPr>
          <p:nvPr>
            <p:ph sz="half" idx="4294967295"/>
          </p:nvPr>
        </p:nvSpPr>
        <p:spPr>
          <a:xfrm>
            <a:off x="211396" y="1135799"/>
            <a:ext cx="8706465" cy="4685552"/>
          </a:xfrm>
          <a:prstGeom prst="rect">
            <a:avLst/>
          </a:prstGeo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Presidential Palace and Situation Room</a:t>
            </a:r>
            <a:r>
              <a:rPr lang="en-US" sz="1200" b="1" dirty="0" smtClean="0">
                <a:latin typeface="Calibri" pitchFamily="34" charset="0"/>
              </a:rPr>
              <a:t>:  Met with the IT Director for the Afghan NSC.  Related to Afghan Mission Network and Information Superhighway.  Interested in </a:t>
            </a:r>
            <a:r>
              <a:rPr lang="en-US" sz="1200" b="1" dirty="0" err="1" smtClean="0">
                <a:latin typeface="Calibri" pitchFamily="34" charset="0"/>
              </a:rPr>
              <a:t>Polycom</a:t>
            </a:r>
            <a:r>
              <a:rPr lang="en-US" sz="1200" b="1" dirty="0" smtClean="0">
                <a:latin typeface="Calibri" pitchFamily="34" charset="0"/>
              </a:rPr>
              <a:t> VTCs.  Demo to be set up.</a:t>
            </a:r>
            <a:endParaRPr lang="en-US" sz="1200" dirty="0" smtClean="0">
              <a:latin typeface="Calibri" pitchFamily="34" charset="0"/>
            </a:endParaRPr>
          </a:p>
          <a:p>
            <a:r>
              <a:rPr lang="en-US" sz="1200" b="1" u="sng" dirty="0" smtClean="0">
                <a:latin typeface="Calibri" pitchFamily="34" charset="0"/>
              </a:rPr>
              <a:t>Afghan Ministry of Communications and IT</a:t>
            </a:r>
            <a:r>
              <a:rPr lang="en-US" sz="1200" b="1" dirty="0" smtClean="0">
                <a:latin typeface="Calibri" pitchFamily="34" charset="0"/>
              </a:rPr>
              <a:t>:  Briefed Afghan Minister of Communications on plan to coordinate connectivity and systems integration of the Afghan government.  Bought into all recommendations. Requested a separate ManTech brief on our activities and capabilities in theater.</a:t>
            </a:r>
            <a:endParaRPr lang="en-US" sz="1200" dirty="0" smtClean="0">
              <a:latin typeface="Calibri" pitchFamily="34" charset="0"/>
            </a:endParaRPr>
          </a:p>
          <a:p>
            <a:r>
              <a:rPr lang="en-US" sz="1200" b="1" u="sng" dirty="0" smtClean="0">
                <a:latin typeface="Calibri" pitchFamily="34" charset="0"/>
              </a:rPr>
              <a:t>HQs ISAF J6</a:t>
            </a:r>
            <a:r>
              <a:rPr lang="en-US" sz="1200" b="1" dirty="0" smtClean="0">
                <a:latin typeface="Calibri" pitchFamily="34" charset="0"/>
              </a:rPr>
              <a:t>:  Participated in planning sessions for the Information Superhighway and the Afghan Mission Network.</a:t>
            </a:r>
            <a:endParaRPr lang="en-US" sz="1200" dirty="0" smtClean="0">
              <a:latin typeface="Calibri" pitchFamily="34" charset="0"/>
            </a:endParaRPr>
          </a:p>
          <a:p>
            <a:r>
              <a:rPr lang="en-US" sz="1200" b="1" u="sng" dirty="0" smtClean="0">
                <a:latin typeface="Calibri" pitchFamily="34" charset="0"/>
              </a:rPr>
              <a:t>TF41 for AECS COWs</a:t>
            </a:r>
            <a:r>
              <a:rPr lang="en-US" sz="1200" b="1" dirty="0" smtClean="0">
                <a:latin typeface="Calibri" pitchFamily="34" charset="0"/>
              </a:rPr>
              <a:t>:  Met with the PM and the Deputy PM.  2</a:t>
            </a:r>
            <a:r>
              <a:rPr lang="en-US" sz="1200" b="1" baseline="30000" dirty="0" smtClean="0">
                <a:latin typeface="Calibri" pitchFamily="34" charset="0"/>
              </a:rPr>
              <a:t>nd</a:t>
            </a:r>
            <a:r>
              <a:rPr lang="en-US" sz="1200" b="1" dirty="0" smtClean="0">
                <a:latin typeface="Calibri" pitchFamily="34" charset="0"/>
              </a:rPr>
              <a:t> Vendor Conference will be held end of April.</a:t>
            </a:r>
            <a:endParaRPr lang="en-US" sz="1200" dirty="0" smtClean="0">
              <a:latin typeface="Calibri" pitchFamily="34" charset="0"/>
            </a:endParaRPr>
          </a:p>
          <a:p>
            <a:r>
              <a:rPr lang="en-US" sz="1200" b="1" u="sng" dirty="0" smtClean="0">
                <a:latin typeface="Calibri" pitchFamily="34" charset="0"/>
              </a:rPr>
              <a:t>TF 435 Detainee Op</a:t>
            </a:r>
            <a:r>
              <a:rPr lang="en-US" sz="1200" b="1" dirty="0" smtClean="0">
                <a:latin typeface="Calibri" pitchFamily="34" charset="0"/>
              </a:rPr>
              <a:t>s:  Briefed LTC Ramsey, J6.  Discussed Afghan Mission Network; how he ties into the Afghan government (MOD, MOI, MOJ); biometrics and its requirements.  Will visit tomorrow in </a:t>
            </a:r>
            <a:r>
              <a:rPr lang="en-US" sz="1200" b="1" dirty="0" err="1" smtClean="0">
                <a:latin typeface="Calibri" pitchFamily="34" charset="0"/>
              </a:rPr>
              <a:t>Bagram</a:t>
            </a:r>
            <a:r>
              <a:rPr lang="en-US" sz="1200" b="1" dirty="0" smtClean="0">
                <a:latin typeface="Calibri" pitchFamily="34" charset="0"/>
              </a:rPr>
              <a:t>.</a:t>
            </a:r>
            <a:endParaRPr lang="en-US" sz="1200" dirty="0" smtClean="0">
              <a:latin typeface="Calibri" pitchFamily="34" charset="0"/>
            </a:endParaRPr>
          </a:p>
          <a:p>
            <a:r>
              <a:rPr lang="en-US" sz="1200" b="1" u="sng" dirty="0" smtClean="0">
                <a:latin typeface="Calibri" pitchFamily="34" charset="0"/>
              </a:rPr>
              <a:t>Integrated Border Management</a:t>
            </a:r>
            <a:r>
              <a:rPr lang="en-US" sz="1200" b="1" dirty="0" smtClean="0">
                <a:latin typeface="Calibri" pitchFamily="34" charset="0"/>
              </a:rPr>
              <a:t>:  Contact with </a:t>
            </a:r>
            <a:r>
              <a:rPr lang="en-US" sz="1200" b="1" dirty="0" err="1" smtClean="0">
                <a:latin typeface="Calibri" pitchFamily="34" charset="0"/>
              </a:rPr>
              <a:t>Chemonics</a:t>
            </a:r>
            <a:r>
              <a:rPr lang="en-US" sz="1200" b="1" dirty="0" smtClean="0">
                <a:latin typeface="Calibri" pitchFamily="34" charset="0"/>
              </a:rPr>
              <a:t>.  Arranged to meet this coming week.  Met with USAID rep Oliver </a:t>
            </a:r>
            <a:r>
              <a:rPr lang="en-US" sz="1200" b="1" dirty="0" err="1" smtClean="0">
                <a:latin typeface="Calibri" pitchFamily="34" charset="0"/>
              </a:rPr>
              <a:t>Dziggel</a:t>
            </a:r>
            <a:r>
              <a:rPr lang="en-US" sz="1200" b="1" dirty="0" smtClean="0">
                <a:latin typeface="Calibri" pitchFamily="34" charset="0"/>
              </a:rPr>
              <a:t> --- will intro to the USAID Lead for this project.</a:t>
            </a:r>
            <a:endParaRPr lang="en-US" sz="1200" dirty="0" smtClean="0">
              <a:latin typeface="Calibri" pitchFamily="34" charset="0"/>
            </a:endParaRPr>
          </a:p>
          <a:p>
            <a:r>
              <a:rPr lang="en-US" sz="1200" b="1" u="sng" dirty="0" smtClean="0">
                <a:latin typeface="Calibri" pitchFamily="34" charset="0"/>
              </a:rPr>
              <a:t>HQs ISAF</a:t>
            </a:r>
            <a:r>
              <a:rPr lang="en-US" sz="1200" b="1" dirty="0" smtClean="0">
                <a:latin typeface="Calibri" pitchFamily="34" charset="0"/>
              </a:rPr>
              <a:t>:  Met with the Deputy Chief of Staff for Stabilization Operations, BGen McKenzie.</a:t>
            </a:r>
            <a:endParaRPr lang="en-US" sz="1200" dirty="0" smtClean="0">
              <a:latin typeface="Calibri" pitchFamily="34" charset="0"/>
            </a:endParaRPr>
          </a:p>
          <a:p>
            <a:r>
              <a:rPr lang="en-US" sz="1200" b="1" u="sng" dirty="0" smtClean="0">
                <a:latin typeface="Calibri" pitchFamily="34" charset="0"/>
              </a:rPr>
              <a:t>NCSA</a:t>
            </a:r>
            <a:r>
              <a:rPr lang="en-US" sz="1200" b="1" dirty="0" smtClean="0">
                <a:latin typeface="Calibri" pitchFamily="34" charset="0"/>
              </a:rPr>
              <a:t>:  Met with the Technical Director, Dag </a:t>
            </a:r>
            <a:r>
              <a:rPr lang="en-US" sz="1200" b="1" dirty="0" err="1" smtClean="0">
                <a:latin typeface="Calibri" pitchFamily="34" charset="0"/>
              </a:rPr>
              <a:t>Wilhelmsen</a:t>
            </a:r>
            <a:r>
              <a:rPr lang="en-US" sz="1200" b="1" dirty="0" smtClean="0">
                <a:latin typeface="Calibri" pitchFamily="34" charset="0"/>
              </a:rPr>
              <a:t> and his replacement, BG </a:t>
            </a:r>
            <a:r>
              <a:rPr lang="en-US" sz="1200" b="1" dirty="0" err="1" smtClean="0">
                <a:latin typeface="Calibri" pitchFamily="34" charset="0"/>
              </a:rPr>
              <a:t>Arve</a:t>
            </a:r>
            <a:r>
              <a:rPr lang="en-US" sz="1200" b="1" dirty="0" smtClean="0">
                <a:latin typeface="Calibri" pitchFamily="34" charset="0"/>
              </a:rPr>
              <a:t>, Norwegian Army.  Met with the Senior NCSA LNO to the IJC --- discussed JCCC matters.</a:t>
            </a:r>
            <a:endParaRPr lang="en-US" sz="1200" dirty="0" smtClean="0">
              <a:latin typeface="Calibri" pitchFamily="34" charset="0"/>
            </a:endParaRPr>
          </a:p>
          <a:p>
            <a:r>
              <a:rPr lang="en-US" sz="1200" b="1" u="sng" dirty="0" smtClean="0">
                <a:latin typeface="Calibri" pitchFamily="34" charset="0"/>
              </a:rPr>
              <a:t>Afghan Engineering &amp; Technolog</a:t>
            </a:r>
            <a:r>
              <a:rPr lang="en-US" sz="1200" b="1" dirty="0" smtClean="0">
                <a:latin typeface="Calibri" pitchFamily="34" charset="0"/>
              </a:rPr>
              <a:t>y:  Met with their in-country Ops Director --- Akbar </a:t>
            </a:r>
            <a:r>
              <a:rPr lang="en-US" sz="1200" b="1" dirty="0" err="1" smtClean="0">
                <a:latin typeface="Calibri" pitchFamily="34" charset="0"/>
              </a:rPr>
              <a:t>Sherzai</a:t>
            </a:r>
            <a:r>
              <a:rPr lang="en-US" sz="1200" b="1" dirty="0" smtClean="0">
                <a:latin typeface="Calibri" pitchFamily="34" charset="0"/>
              </a:rPr>
              <a:t>.</a:t>
            </a:r>
            <a:endParaRPr lang="en-US" sz="1200" dirty="0" smtClean="0">
              <a:latin typeface="Calibri" pitchFamily="34" charset="0"/>
            </a:endParaRPr>
          </a:p>
          <a:p>
            <a:r>
              <a:rPr lang="en-US" sz="1200" b="1" u="sng" dirty="0" smtClean="0">
                <a:latin typeface="Calibri" pitchFamily="34" charset="0"/>
              </a:rPr>
              <a:t>Navistar</a:t>
            </a:r>
            <a:r>
              <a:rPr lang="en-US" sz="1200" b="1" dirty="0" smtClean="0">
                <a:latin typeface="Calibri" pitchFamily="34" charset="0"/>
              </a:rPr>
              <a:t>:  Met with their visiting rep, Emmanuel </a:t>
            </a:r>
            <a:r>
              <a:rPr lang="en-US" sz="1200" b="1" dirty="0" err="1" smtClean="0">
                <a:latin typeface="Calibri" pitchFamily="34" charset="0"/>
              </a:rPr>
              <a:t>Lepere</a:t>
            </a:r>
            <a:r>
              <a:rPr lang="en-US" sz="1200" b="1" dirty="0" smtClean="0">
                <a:latin typeface="Calibri" pitchFamily="34" charset="0"/>
              </a:rPr>
              <a:t>.</a:t>
            </a:r>
            <a:endParaRPr lang="en-US" sz="1200" dirty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Development – John Markey</a:t>
            </a:r>
            <a:endParaRPr lang="en-US" dirty="0"/>
          </a:p>
        </p:txBody>
      </p:sp>
      <p:sp>
        <p:nvSpPr>
          <p:cNvPr id="10" name="Content Placeholder 8"/>
          <p:cNvSpPr>
            <a:spLocks noGrp="1"/>
          </p:cNvSpPr>
          <p:nvPr>
            <p:ph sz="half" idx="4294967295"/>
          </p:nvPr>
        </p:nvSpPr>
        <p:spPr>
          <a:xfrm>
            <a:off x="457199" y="1254642"/>
            <a:ext cx="7625751" cy="4871521"/>
          </a:xfrm>
          <a:prstGeom prst="rect">
            <a:avLst/>
          </a:prstGeo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CENTCOM : </a:t>
            </a:r>
            <a:r>
              <a:rPr lang="en-US" sz="1200" dirty="0" err="1" smtClean="0">
                <a:latin typeface="Calibri" pitchFamily="34" charset="0"/>
              </a:rPr>
              <a:t>Amb</a:t>
            </a:r>
            <a:r>
              <a:rPr lang="en-US" sz="1200" dirty="0" smtClean="0">
                <a:latin typeface="Calibri" pitchFamily="34" charset="0"/>
              </a:rPr>
              <a:t> Robin </a:t>
            </a:r>
            <a:r>
              <a:rPr lang="en-US" sz="1200" dirty="0" err="1" smtClean="0">
                <a:latin typeface="Calibri" pitchFamily="34" charset="0"/>
              </a:rPr>
              <a:t>Raphel</a:t>
            </a:r>
            <a:r>
              <a:rPr lang="en-US" sz="1200" dirty="0" smtClean="0">
                <a:latin typeface="Calibri" pitchFamily="34" charset="0"/>
              </a:rPr>
              <a:t> DOS AFPAK agreed to meet 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                    : </a:t>
            </a:r>
            <a:r>
              <a:rPr lang="en-US" sz="1200" dirty="0" err="1" smtClean="0">
                <a:latin typeface="Calibri" pitchFamily="34" charset="0"/>
              </a:rPr>
              <a:t>Mtg</a:t>
            </a:r>
            <a:r>
              <a:rPr lang="en-US" sz="1200" dirty="0" smtClean="0">
                <a:latin typeface="Calibri" pitchFamily="34" charset="0"/>
              </a:rPr>
              <a:t> week of 4/19 - Integrated Border Mgmt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                    : Radio Inventory proposal w/AAR 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7999 - Blue Force Tracker: Next Steps.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CJPS Planning Session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8250 - Bio-Metric Enrollers – collecting information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DEA Wiretap Translators – collecting information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Yemen Border – provided draft to DOS-INL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Prepping for MIC Smart Power Brief scheduled 4/19/10                                                        </a:t>
            </a:r>
          </a:p>
          <a:p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7999 Blue Force Tracker – A Smith at DOS 3/5/10 – Next Steps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6286 ICITAP Sources Sought notice out, response due 4/12/10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8186 LE Programs (MPRI incumbent) slowing spending, to avoid re-compete?</a:t>
            </a:r>
          </a:p>
          <a:p>
            <a:endParaRPr lang="en-US" sz="1200" dirty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Development – Michael Lancaster</a:t>
            </a:r>
            <a:endParaRPr lang="en-US" dirty="0"/>
          </a:p>
        </p:txBody>
      </p:sp>
      <p:sp>
        <p:nvSpPr>
          <p:cNvPr id="10" name="Content Placeholder 8"/>
          <p:cNvSpPr>
            <a:spLocks noGrp="1"/>
          </p:cNvSpPr>
          <p:nvPr>
            <p:ph sz="half" idx="4294967295"/>
          </p:nvPr>
        </p:nvSpPr>
        <p:spPr>
          <a:xfrm>
            <a:off x="457199" y="1084521"/>
            <a:ext cx="7625751" cy="5041642"/>
          </a:xfrm>
          <a:prstGeom prst="rect">
            <a:avLst/>
          </a:prstGeo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This week: 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EN responses to USAFE for UCSC; prep with Harris for TCSC RFP release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Next week: 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TCSC proposal development at Harris</a:t>
            </a:r>
          </a:p>
          <a:p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5081—Responses to ENs submitted 4/8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7907—RFP expected week of 4/12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8036—IBOP announcement posted; DRFP expected late spring/early summer with RFP in late summer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7771—Contract extension in process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7091—Contract extension in process</a:t>
            </a:r>
          </a:p>
          <a:p>
            <a:r>
              <a:rPr lang="en-US" sz="1200" b="1" u="sng" dirty="0" smtClean="0">
                <a:latin typeface="Calibri" pitchFamily="34" charset="0"/>
              </a:rPr>
              <a:t>Competitive Intelligence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None</a:t>
            </a:r>
          </a:p>
          <a:p>
            <a:r>
              <a:rPr lang="en-US" sz="1200" dirty="0" smtClean="0">
                <a:latin typeface="Calibri" pitchFamily="34" charset="0"/>
              </a:rPr>
              <a:t>Issues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None</a:t>
            </a:r>
          </a:p>
          <a:p>
            <a:pPr lvl="1"/>
            <a:endParaRPr lang="en-US" sz="1200" dirty="0" smtClean="0">
              <a:latin typeface="Calibri" pitchFamily="34" charset="0"/>
            </a:endParaRPr>
          </a:p>
          <a:p>
            <a:pPr lvl="1"/>
            <a:endParaRPr lang="en-US" sz="1200" dirty="0" smtClean="0">
              <a:latin typeface="Calibri" pitchFamily="34" charset="0"/>
            </a:endParaRPr>
          </a:p>
          <a:p>
            <a:endParaRPr lang="en-US" sz="1200" dirty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Development – Rob Fitzgerald</a:t>
            </a:r>
            <a:endParaRPr lang="en-US" dirty="0"/>
          </a:p>
        </p:txBody>
      </p:sp>
      <p:sp>
        <p:nvSpPr>
          <p:cNvPr id="10" name="Content Placeholder 8"/>
          <p:cNvSpPr>
            <a:spLocks noGrp="1"/>
          </p:cNvSpPr>
          <p:nvPr>
            <p:ph sz="half" idx="4294967295"/>
          </p:nvPr>
        </p:nvSpPr>
        <p:spPr>
          <a:xfrm>
            <a:off x="239486" y="808074"/>
            <a:ext cx="8661323" cy="5699052"/>
          </a:xfrm>
          <a:prstGeom prst="rect">
            <a:avLst/>
          </a:prstGeom>
        </p:spPr>
        <p:txBody>
          <a:bodyPr/>
          <a:lstStyle/>
          <a:p>
            <a:r>
              <a:rPr lang="en-US" sz="11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100" b="1" dirty="0" smtClean="0">
                <a:latin typeface="Calibri" pitchFamily="34" charset="0"/>
              </a:rPr>
              <a:t>Week of April 5</a:t>
            </a:r>
          </a:p>
          <a:p>
            <a:pPr lvl="2"/>
            <a:r>
              <a:rPr lang="en-US" sz="1100" dirty="0" smtClean="0">
                <a:latin typeface="Calibri" pitchFamily="34" charset="0"/>
              </a:rPr>
              <a:t>Ongoing TACOM CLS2 support for capture/SSILOG.  Provided the capture manager with actions to be accomplished</a:t>
            </a:r>
          </a:p>
          <a:p>
            <a:pPr lvl="2"/>
            <a:r>
              <a:rPr lang="en-US" sz="1100" dirty="0" smtClean="0">
                <a:latin typeface="Calibri" pitchFamily="34" charset="0"/>
              </a:rPr>
              <a:t>Collaboration with GCSSE on 8-10 DISA opportunities for pursuit approval</a:t>
            </a:r>
          </a:p>
          <a:p>
            <a:pPr lvl="2"/>
            <a:r>
              <a:rPr lang="en-US" sz="1100" dirty="0" smtClean="0">
                <a:latin typeface="Calibri" pitchFamily="34" charset="0"/>
              </a:rPr>
              <a:t>Collaboration with and support to GCSSE to conduct a NATO &amp; DISA Account Kick Off cross Business Group meeting.  Targeting target May 19</a:t>
            </a:r>
            <a:r>
              <a:rPr lang="en-US" sz="1100" baseline="30000" dirty="0" smtClean="0">
                <a:latin typeface="Calibri" pitchFamily="34" charset="0"/>
              </a:rPr>
              <a:t>th</a:t>
            </a:r>
            <a:r>
              <a:rPr lang="en-US" sz="1100" dirty="0" smtClean="0">
                <a:latin typeface="Calibri" pitchFamily="34" charset="0"/>
              </a:rPr>
              <a:t> </a:t>
            </a:r>
          </a:p>
          <a:p>
            <a:pPr lvl="2"/>
            <a:r>
              <a:rPr lang="en-US" sz="1100" dirty="0" smtClean="0">
                <a:latin typeface="Calibri" pitchFamily="34" charset="0"/>
              </a:rPr>
              <a:t>Identified and supporting capture for the Republic of Kyrgyzstan ISCS acquisition</a:t>
            </a:r>
          </a:p>
          <a:p>
            <a:pPr lvl="2"/>
            <a:r>
              <a:rPr lang="en-US" sz="1100" dirty="0" smtClean="0">
                <a:latin typeface="Calibri" pitchFamily="34" charset="0"/>
              </a:rPr>
              <a:t>Supporting GCSSE in orchestrating teaming discussions with BAH, AT&amp;T, </a:t>
            </a:r>
            <a:r>
              <a:rPr lang="en-US" sz="1100" dirty="0" err="1" smtClean="0">
                <a:latin typeface="Calibri" pitchFamily="34" charset="0"/>
              </a:rPr>
              <a:t>Apptis</a:t>
            </a:r>
            <a:r>
              <a:rPr lang="en-US" sz="1100" dirty="0" smtClean="0">
                <a:latin typeface="Calibri" pitchFamily="34" charset="0"/>
              </a:rPr>
              <a:t>, SAIC for the DISA DISN GSM acquisition</a:t>
            </a:r>
          </a:p>
          <a:p>
            <a:pPr lvl="1"/>
            <a:r>
              <a:rPr lang="en-US" sz="1100" b="1" dirty="0" smtClean="0">
                <a:latin typeface="Calibri" pitchFamily="34" charset="0"/>
              </a:rPr>
              <a:t>Week of April 12</a:t>
            </a:r>
          </a:p>
          <a:p>
            <a:pPr lvl="2"/>
            <a:r>
              <a:rPr lang="en-US" sz="1100" dirty="0" smtClean="0">
                <a:latin typeface="Calibri" pitchFamily="34" charset="0"/>
              </a:rPr>
              <a:t>Ongoing TACOM CLS2 support for capture/SSILOG</a:t>
            </a:r>
          </a:p>
          <a:p>
            <a:pPr lvl="2"/>
            <a:r>
              <a:rPr lang="en-US" sz="1100" dirty="0" smtClean="0">
                <a:latin typeface="Calibri" pitchFamily="34" charset="0"/>
              </a:rPr>
              <a:t>Continued support for TF-41 COWS, CJPS, Republic of Kyrgyzstan ISCS etc.</a:t>
            </a:r>
          </a:p>
          <a:p>
            <a:pPr lvl="2"/>
            <a:r>
              <a:rPr lang="en-US" sz="1100" dirty="0" smtClean="0">
                <a:latin typeface="Calibri" pitchFamily="34" charset="0"/>
              </a:rPr>
              <a:t>At TACOM April 13-21 supporting CLS2, continuing to gather BII on additional potential competitors such as AECOM and ITT.  Meetings with TACOM senior staff in CS/CSS, GCS, and FMS and meetings with other companies – L-3, Jacobs Engr. </a:t>
            </a:r>
          </a:p>
          <a:p>
            <a:r>
              <a:rPr lang="en-US" sz="11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100" dirty="0" err="1" smtClean="0">
                <a:latin typeface="Calibri" pitchFamily="34" charset="0"/>
              </a:rPr>
              <a:t>GovWin</a:t>
            </a:r>
            <a:r>
              <a:rPr lang="en-US" sz="1100" dirty="0" smtClean="0">
                <a:latin typeface="Calibri" pitchFamily="34" charset="0"/>
              </a:rPr>
              <a:t> item – statement of status and ongoing activities.  </a:t>
            </a:r>
          </a:p>
          <a:p>
            <a:pPr lvl="2"/>
            <a:r>
              <a:rPr lang="en-US" sz="1100" dirty="0" smtClean="0">
                <a:latin typeface="Calibri" pitchFamily="34" charset="0"/>
              </a:rPr>
              <a:t>#8190/8191 – Supporting GCSSE capture for the Kyrgyz Republic border security acquisition.  Gate 3 being developed the week of 5.5.  </a:t>
            </a:r>
          </a:p>
          <a:p>
            <a:pPr lvl="2"/>
            <a:r>
              <a:rPr lang="en-US" sz="1100" dirty="0" smtClean="0">
                <a:latin typeface="Calibri" pitchFamily="34" charset="0"/>
              </a:rPr>
              <a:t>#8032 (TF-41 COWS): Gate 2 done 2/27. industry Day 3/23 in Kabul.  IPR conducted 3/29. Teaming discussions with Rockwell Collins and two small businesses being finalized.</a:t>
            </a:r>
          </a:p>
          <a:p>
            <a:pPr lvl="2"/>
            <a:r>
              <a:rPr lang="en-US" sz="1100" dirty="0" smtClean="0">
                <a:latin typeface="Calibri" pitchFamily="34" charset="0"/>
              </a:rPr>
              <a:t>#5050 (DISA GSM) – continued support to GCSSE for teaming and positioning within leading industry competitors</a:t>
            </a:r>
          </a:p>
          <a:p>
            <a:r>
              <a:rPr lang="en-US" sz="1100" b="1" u="sng" dirty="0" smtClean="0">
                <a:latin typeface="Calibri" pitchFamily="34" charset="0"/>
              </a:rPr>
              <a:t>Competitive Intelligence</a:t>
            </a:r>
          </a:p>
          <a:p>
            <a:pPr lvl="1"/>
            <a:r>
              <a:rPr lang="en-US" sz="1100" dirty="0" smtClean="0">
                <a:latin typeface="Calibri" pitchFamily="34" charset="0"/>
              </a:rPr>
              <a:t>TACOM CLS2 – supporting capture in BI for AECOM and ITT.</a:t>
            </a:r>
          </a:p>
          <a:p>
            <a:pPr lvl="1"/>
            <a:r>
              <a:rPr lang="en-US" sz="1100" dirty="0" smtClean="0">
                <a:latin typeface="Calibri" pitchFamily="34" charset="0"/>
              </a:rPr>
              <a:t>Iraq Visa Requirements: Contacted US Embassy in Iraq and discussed current requirements for entry/exit.  Provided a synopsis and embassy POC to TSG senior leadership in response to query from Bonnie Cook</a:t>
            </a:r>
          </a:p>
          <a:p>
            <a:pPr lvl="1"/>
            <a:r>
              <a:rPr lang="en-US" sz="1100" dirty="0" smtClean="0">
                <a:latin typeface="Calibri" pitchFamily="34" charset="0"/>
              </a:rPr>
              <a:t>Performing due </a:t>
            </a:r>
            <a:r>
              <a:rPr lang="en-US" sz="1100" dirty="0" err="1" smtClean="0">
                <a:latin typeface="Calibri" pitchFamily="34" charset="0"/>
              </a:rPr>
              <a:t>dilligence</a:t>
            </a:r>
            <a:r>
              <a:rPr lang="en-US" sz="1100" dirty="0" smtClean="0">
                <a:latin typeface="Calibri" pitchFamily="34" charset="0"/>
              </a:rPr>
              <a:t> on a candidate for the </a:t>
            </a:r>
            <a:r>
              <a:rPr lang="en-US" sz="1100" dirty="0" err="1" smtClean="0">
                <a:latin typeface="Calibri" pitchFamily="34" charset="0"/>
              </a:rPr>
              <a:t>posuition</a:t>
            </a:r>
            <a:r>
              <a:rPr lang="en-US" sz="1100" dirty="0" smtClean="0">
                <a:latin typeface="Calibri" pitchFamily="34" charset="0"/>
              </a:rPr>
              <a:t> of TACOM Account Manager</a:t>
            </a:r>
          </a:p>
          <a:p>
            <a:r>
              <a:rPr lang="en-US" sz="1100" b="1" u="sng" dirty="0" smtClean="0">
                <a:latin typeface="Calibri" pitchFamily="34" charset="0"/>
              </a:rPr>
              <a:t>Issues</a:t>
            </a:r>
          </a:p>
          <a:p>
            <a:pPr lvl="1"/>
            <a:r>
              <a:rPr lang="en-US" sz="1100" dirty="0" smtClean="0">
                <a:latin typeface="Calibri" pitchFamily="34" charset="0"/>
              </a:rPr>
              <a:t>None for the reporting period</a:t>
            </a:r>
          </a:p>
          <a:p>
            <a:pPr lvl="1"/>
            <a:endParaRPr lang="en-US" sz="1100" dirty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Development – Kristen Murphy</a:t>
            </a:r>
            <a:endParaRPr lang="en-US" dirty="0"/>
          </a:p>
        </p:txBody>
      </p:sp>
      <p:sp>
        <p:nvSpPr>
          <p:cNvPr id="10" name="Content Placeholder 8"/>
          <p:cNvSpPr>
            <a:spLocks noGrp="1"/>
          </p:cNvSpPr>
          <p:nvPr>
            <p:ph sz="half" idx="4294967295"/>
          </p:nvPr>
        </p:nvSpPr>
        <p:spPr>
          <a:xfrm>
            <a:off x="180753" y="1196062"/>
            <a:ext cx="8835655" cy="4685552"/>
          </a:xfrm>
          <a:prstGeom prst="rect">
            <a:avLst/>
          </a:prstGeo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Financial Tool Demo to FSSD April 8 – important for Elevated Sensors </a:t>
            </a:r>
            <a:r>
              <a:rPr lang="en-US" sz="1200" dirty="0" err="1" smtClean="0">
                <a:latin typeface="Calibri" pitchFamily="34" charset="0"/>
              </a:rPr>
              <a:t>recompete</a:t>
            </a:r>
            <a:r>
              <a:rPr lang="en-US" sz="1200" dirty="0" smtClean="0">
                <a:latin typeface="Calibri" pitchFamily="34" charset="0"/>
              </a:rPr>
              <a:t> to show improved capability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Confirmed with NV RSTA </a:t>
            </a:r>
            <a:r>
              <a:rPr lang="en-US" sz="1200" dirty="0" err="1" smtClean="0">
                <a:latin typeface="Calibri" pitchFamily="34" charset="0"/>
              </a:rPr>
              <a:t>Shayla</a:t>
            </a:r>
            <a:r>
              <a:rPr lang="en-US" sz="1200" dirty="0" smtClean="0">
                <a:latin typeface="Calibri" pitchFamily="34" charset="0"/>
              </a:rPr>
              <a:t> McCullough 4/8 that BETSS-C operators will be included in Elevated Sensors and will not use the C4ISR Surge task as an interim vehicle</a:t>
            </a:r>
          </a:p>
          <a:p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Elevated Sensors 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Technical Readiness Review 4/9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75 % first draft complete based on current and new requirements expected in RTEP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RTEP may be released 4/9, but more likely will be 4/16</a:t>
            </a:r>
          </a:p>
          <a:p>
            <a:pPr lvl="2"/>
            <a:r>
              <a:rPr lang="en-US" sz="1200" dirty="0" err="1" smtClean="0">
                <a:latin typeface="Calibri" pitchFamily="34" charset="0"/>
              </a:rPr>
              <a:t>Suss</a:t>
            </a:r>
            <a:r>
              <a:rPr lang="en-US" sz="1200" dirty="0" smtClean="0">
                <a:latin typeface="Calibri" pitchFamily="34" charset="0"/>
              </a:rPr>
              <a:t> Consulting provided Staffing Plans for CSC, CACI and LM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Kick-Off meeting 4/11, if RTEP released Friday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Pricing Approach update to Sr. Mgmt 4/10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Setting-up “On Target” tool for Red Team review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BETSS-C CONUS Sustainment – </a:t>
            </a:r>
            <a:r>
              <a:rPr lang="en-US" sz="1200" dirty="0" err="1" smtClean="0">
                <a:latin typeface="Calibri" pitchFamily="34" charset="0"/>
              </a:rPr>
              <a:t>Govt</a:t>
            </a:r>
            <a:r>
              <a:rPr lang="en-US" sz="1200" dirty="0" smtClean="0">
                <a:latin typeface="Calibri" pitchFamily="34" charset="0"/>
              </a:rPr>
              <a:t> cancelled the RFQ, while they better define the requirements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Plan to do a joint marketing call with Raytheon with PEO IEW&amp;S to shape next solicitation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GBOSS – SAIC is interested in discussing teaming with ManTech, given our incumbent GBOSS sustainment experience</a:t>
            </a: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663" y="0"/>
            <a:ext cx="8229600" cy="793750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latin typeface="+mj-lt"/>
              </a:rPr>
              <a:t>Business Development – Richard Hansen</a:t>
            </a:r>
            <a:endParaRPr lang="en-US" dirty="0">
              <a:latin typeface="+mj-lt"/>
            </a:endParaRPr>
          </a:p>
        </p:txBody>
      </p:sp>
      <p:sp>
        <p:nvSpPr>
          <p:cNvPr id="4099" name="Content Placeholder 8"/>
          <p:cNvSpPr>
            <a:spLocks noGrp="1"/>
          </p:cNvSpPr>
          <p:nvPr>
            <p:ph sz="half" idx="4294967295"/>
          </p:nvPr>
        </p:nvSpPr>
        <p:spPr>
          <a:xfrm>
            <a:off x="0" y="941388"/>
            <a:ext cx="9144000" cy="4800600"/>
          </a:xfr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This week</a:t>
            </a:r>
          </a:p>
          <a:p>
            <a:pPr lvl="2"/>
            <a:r>
              <a:rPr lang="nb-NO" sz="1200" dirty="0" smtClean="0">
                <a:latin typeface="Calibri" pitchFamily="34" charset="0"/>
              </a:rPr>
              <a:t>Attending Marine Corps APBI in Baltimore.</a:t>
            </a:r>
            <a:endParaRPr lang="en-US" sz="1200" dirty="0" smtClean="0">
              <a:solidFill>
                <a:srgbClr val="000000"/>
              </a:solidFill>
              <a:latin typeface="Calibri" pitchFamily="34" charset="0"/>
            </a:endParaRPr>
          </a:p>
          <a:p>
            <a:pPr lvl="1"/>
            <a:r>
              <a:rPr lang="en-US" sz="1200" b="1" dirty="0" smtClean="0">
                <a:latin typeface="Calibri" pitchFamily="34" charset="0"/>
              </a:rPr>
              <a:t>Next week</a:t>
            </a:r>
          </a:p>
          <a:p>
            <a:pPr lvl="2"/>
            <a:r>
              <a:rPr lang="en-US" sz="1200" dirty="0" smtClean="0">
                <a:solidFill>
                  <a:srgbClr val="000000"/>
                </a:solidFill>
                <a:latin typeface="Calibri" pitchFamily="34" charset="0"/>
              </a:rPr>
              <a:t>Attending NDIA Logistics Conference in Miami, TSG has a display booth and we will be running with C4LOG</a:t>
            </a:r>
          </a:p>
          <a:p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smtClean="0">
                <a:solidFill>
                  <a:srgbClr val="000000"/>
                </a:solidFill>
                <a:latin typeface="Calibri" pitchFamily="34" charset="0"/>
              </a:rPr>
              <a:t>FSR for Yemen (8079) – Proposal submitted on 3 April to Force Protection for this single position</a:t>
            </a:r>
          </a:p>
          <a:p>
            <a:pPr lvl="1"/>
            <a:r>
              <a:rPr lang="en-US" sz="1200" dirty="0" smtClean="0">
                <a:solidFill>
                  <a:srgbClr val="000000"/>
                </a:solidFill>
                <a:latin typeface="Calibri" pitchFamily="34" charset="0"/>
              </a:rPr>
              <a:t>Welder (s) for Kuwait (8239)  - in process to completing RFP from Force Protection for up to 13 welders at the MSF in Kuwait.  Response will be submitted 12 April.</a:t>
            </a:r>
          </a:p>
          <a:p>
            <a:pPr lvl="1"/>
            <a:r>
              <a:rPr lang="en-US" sz="1200" dirty="0" smtClean="0">
                <a:solidFill>
                  <a:srgbClr val="000000"/>
                </a:solidFill>
                <a:latin typeface="Calibri" pitchFamily="34" charset="0"/>
              </a:rPr>
              <a:t>FIRST TOR for MRAP component rebuild – 3 April had teaming conference call with VSE and SAIC.  Expect TA from VSE this week.</a:t>
            </a:r>
          </a:p>
          <a:p>
            <a:r>
              <a:rPr lang="en-US" sz="1200" b="1" u="sng" dirty="0" smtClean="0">
                <a:latin typeface="Calibri" pitchFamily="34" charset="0"/>
              </a:rPr>
              <a:t>Competitive Intelligence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Customer – Navistar representative met with Joe Moeder in Afghanistan which was arranged by me after Kevin and I meet with Navistar representatives in Chicago 2 weeks ago.  Intent is to develop relationship with Navistar to support possible FSR requirements.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Industry – Met with Oshkosh at Marine Corps APBI to establish connection for future work as FSR on their programs.</a:t>
            </a:r>
          </a:p>
          <a:p>
            <a:r>
              <a:rPr lang="en-US" sz="1200" b="1" u="sng" dirty="0" smtClean="0">
                <a:latin typeface="Calibri" pitchFamily="34" charset="0"/>
              </a:rPr>
              <a:t>Issues</a:t>
            </a:r>
            <a:r>
              <a:rPr lang="en-US" sz="1200" dirty="0" smtClean="0">
                <a:latin typeface="Calibri" pitchFamily="34" charset="0"/>
              </a:rPr>
              <a:t> (additional updates will be provided by the following Capture Managers):</a:t>
            </a:r>
          </a:p>
          <a:p>
            <a:pPr lvl="1"/>
            <a:r>
              <a:rPr lang="en-US" sz="1200" dirty="0" smtClean="0">
                <a:solidFill>
                  <a:srgbClr val="000000"/>
                </a:solidFill>
                <a:latin typeface="Calibri" pitchFamily="34" charset="0"/>
              </a:rPr>
              <a:t>TACOM CLS2 (6701)– Cynthia Gagnon</a:t>
            </a:r>
          </a:p>
          <a:p>
            <a:pPr lvl="1"/>
            <a:r>
              <a:rPr lang="en-US" sz="1200" dirty="0" smtClean="0">
                <a:solidFill>
                  <a:srgbClr val="000000"/>
                </a:solidFill>
                <a:latin typeface="Calibri" pitchFamily="34" charset="0"/>
              </a:rPr>
              <a:t>ATEMP (7904) – Felix Martin – Meet with URS 3 April to work out teaming agreement.</a:t>
            </a:r>
            <a:endParaRPr lang="en-US" sz="1200" dirty="0" smtClean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Development – Cynthia Gagnon</a:t>
            </a:r>
            <a:endParaRPr lang="en-US" dirty="0"/>
          </a:p>
        </p:txBody>
      </p:sp>
      <p:sp>
        <p:nvSpPr>
          <p:cNvPr id="10" name="Content Placeholder 8"/>
          <p:cNvSpPr>
            <a:spLocks noGrp="1"/>
          </p:cNvSpPr>
          <p:nvPr>
            <p:ph sz="half" idx="4294967295"/>
          </p:nvPr>
        </p:nvSpPr>
        <p:spPr>
          <a:xfrm>
            <a:off x="447868" y="797442"/>
            <a:ext cx="7625751" cy="5104787"/>
          </a:xfrm>
          <a:prstGeom prst="rect">
            <a:avLst/>
          </a:prstGeo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  <a:r>
              <a:rPr lang="en-US" sz="1200" dirty="0" smtClean="0">
                <a:latin typeface="Calibri" pitchFamily="34" charset="0"/>
              </a:rPr>
              <a:t> – TACOM CLSS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This week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Teaming</a:t>
            </a:r>
          </a:p>
          <a:p>
            <a:pPr lvl="3"/>
            <a:r>
              <a:rPr lang="en-US" sz="1200" dirty="0" smtClean="0">
                <a:latin typeface="Calibri" pitchFamily="34" charset="0"/>
              </a:rPr>
              <a:t>Continued Negotiations of  Teaming Agreement with V SE Corporation</a:t>
            </a:r>
          </a:p>
          <a:p>
            <a:pPr lvl="3"/>
            <a:r>
              <a:rPr lang="en-US" sz="1200" dirty="0" smtClean="0">
                <a:latin typeface="Calibri" pitchFamily="34" charset="0"/>
              </a:rPr>
              <a:t>Continued Negotiations of  Teaming Agreement with SAIC (</a:t>
            </a:r>
            <a:r>
              <a:rPr lang="en-US" sz="1200" dirty="0" err="1" smtClean="0">
                <a:latin typeface="Calibri" pitchFamily="34" charset="0"/>
              </a:rPr>
              <a:t>mtg</a:t>
            </a:r>
            <a:r>
              <a:rPr lang="en-US" sz="1200" dirty="0" smtClean="0">
                <a:latin typeface="Calibri" pitchFamily="34" charset="0"/>
              </a:rPr>
              <a:t> 4/9)</a:t>
            </a:r>
          </a:p>
          <a:p>
            <a:pPr lvl="3"/>
            <a:r>
              <a:rPr lang="en-US" sz="1200" dirty="0" smtClean="0">
                <a:latin typeface="Calibri" pitchFamily="34" charset="0"/>
              </a:rPr>
              <a:t>Finalize NDA with Lockheed Martin to discuss potential teaming</a:t>
            </a:r>
          </a:p>
          <a:p>
            <a:pPr lvl="3"/>
            <a:endParaRPr lang="en-US" sz="1200" dirty="0" smtClean="0">
              <a:latin typeface="Calibri" pitchFamily="34" charset="0"/>
            </a:endParaRPr>
          </a:p>
          <a:p>
            <a:pPr lvl="2"/>
            <a:r>
              <a:rPr lang="en-US" sz="1200" dirty="0" smtClean="0">
                <a:latin typeface="Calibri" pitchFamily="34" charset="0"/>
              </a:rPr>
              <a:t> B&amp;P Budget Approved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Finalized Proposal support with Shipley &amp; Prop center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Received Legal &amp; Corporate feedback on DPWS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Price to Win strategy baseline data collected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Next week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Continue Teaming</a:t>
            </a:r>
          </a:p>
          <a:p>
            <a:pPr lvl="3"/>
            <a:r>
              <a:rPr lang="en-US" sz="1200" dirty="0" smtClean="0">
                <a:latin typeface="Calibri" pitchFamily="34" charset="0"/>
              </a:rPr>
              <a:t>Feedback from SAIC &amp; VSE will drive other negotiations</a:t>
            </a:r>
          </a:p>
          <a:p>
            <a:pPr lvl="3"/>
            <a:r>
              <a:rPr lang="en-US" sz="1200" dirty="0" smtClean="0">
                <a:latin typeface="Calibri" pitchFamily="34" charset="0"/>
              </a:rPr>
              <a:t>Collect all feedback on DPWS – Contracts to send government comments</a:t>
            </a:r>
          </a:p>
          <a:p>
            <a:r>
              <a:rPr lang="en-US" sz="1200" b="1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GovWin 6701 – statement of status and ongoing activities – see above</a:t>
            </a:r>
          </a:p>
          <a:p>
            <a:r>
              <a:rPr lang="en-US" sz="1200" b="1" dirty="0" smtClean="0">
                <a:latin typeface="Calibri" pitchFamily="34" charset="0"/>
              </a:rPr>
              <a:t>Competitive Intelligence </a:t>
            </a:r>
            <a:r>
              <a:rPr lang="en-US" sz="1200" dirty="0" smtClean="0">
                <a:latin typeface="Calibri" pitchFamily="34" charset="0"/>
              </a:rPr>
              <a:t>– no change</a:t>
            </a:r>
          </a:p>
          <a:p>
            <a:r>
              <a:rPr lang="en-US" sz="1200" b="1" dirty="0" smtClean="0">
                <a:latin typeface="Calibri" pitchFamily="34" charset="0"/>
              </a:rPr>
              <a:t>Issues-</a:t>
            </a:r>
            <a:r>
              <a:rPr lang="en-US" sz="1200" dirty="0" smtClean="0">
                <a:latin typeface="Calibri" pitchFamily="34" charset="0"/>
              </a:rPr>
              <a:t> resolution of teaming is Key</a:t>
            </a:r>
          </a:p>
          <a:p>
            <a:r>
              <a:rPr lang="en-US" sz="1200" dirty="0" smtClean="0">
                <a:latin typeface="Calibri" pitchFamily="34" charset="0"/>
              </a:rPr>
              <a:t>Additional strategy support to John Markey on Law Enforcement opportunities</a:t>
            </a:r>
          </a:p>
          <a:p>
            <a:endParaRPr lang="en-US" sz="1200" dirty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1285" y="0"/>
            <a:ext cx="8813858" cy="793750"/>
          </a:xfrm>
        </p:spPr>
        <p:txBody>
          <a:bodyPr/>
          <a:lstStyle/>
          <a:p>
            <a:r>
              <a:rPr lang="en-US" dirty="0" smtClean="0"/>
              <a:t>Business Development – SEI AERO - Carter Bryant</a:t>
            </a:r>
            <a:endParaRPr lang="en-US" dirty="0"/>
          </a:p>
        </p:txBody>
      </p:sp>
      <p:sp>
        <p:nvSpPr>
          <p:cNvPr id="10" name="Content Placeholder 8"/>
          <p:cNvSpPr>
            <a:spLocks noGrp="1"/>
          </p:cNvSpPr>
          <p:nvPr>
            <p:ph sz="half" idx="4294967295"/>
          </p:nvPr>
        </p:nvSpPr>
        <p:spPr>
          <a:xfrm>
            <a:off x="457199" y="1161143"/>
            <a:ext cx="7625751" cy="4965020"/>
          </a:xfrm>
          <a:prstGeom prst="rect">
            <a:avLst/>
          </a:prstGeo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This week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SETAC 09 – Teaming Agreements /Pink Team-Draft RFP planning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D3I (SMDC) Teaming Agreement Follow-up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TEAMDSA RFP - Range Technical Data Insertion – Bid/</a:t>
            </a:r>
            <a:r>
              <a:rPr lang="en-US" sz="1200" b="1" dirty="0" smtClean="0">
                <a:solidFill>
                  <a:srgbClr val="FF0000"/>
                </a:solidFill>
                <a:latin typeface="Calibri" pitchFamily="34" charset="0"/>
              </a:rPr>
              <a:t>No Bid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Next week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SETAC 09 Teaming Meeting – Pre-Draft preparation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Skurka – Development of Partner Relations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Work with </a:t>
            </a:r>
            <a:r>
              <a:rPr lang="en-US" sz="1200" dirty="0" err="1" smtClean="0">
                <a:latin typeface="Calibri" pitchFamily="34" charset="0"/>
              </a:rPr>
              <a:t>Teckla</a:t>
            </a:r>
            <a:r>
              <a:rPr lang="en-US" sz="1200" dirty="0" smtClean="0">
                <a:latin typeface="Calibri" pitchFamily="34" charset="0"/>
              </a:rPr>
              <a:t> (and MSEAT’s </a:t>
            </a:r>
            <a:r>
              <a:rPr lang="en-US" sz="1200" dirty="0" err="1" smtClean="0">
                <a:latin typeface="Calibri" pitchFamily="34" charset="0"/>
              </a:rPr>
              <a:t>Thanh</a:t>
            </a:r>
            <a:r>
              <a:rPr lang="en-US" sz="1200" dirty="0" smtClean="0">
                <a:latin typeface="Calibri" pitchFamily="34" charset="0"/>
              </a:rPr>
              <a:t> </a:t>
            </a:r>
            <a:r>
              <a:rPr lang="en-US" sz="1200" dirty="0" err="1" smtClean="0">
                <a:latin typeface="Calibri" pitchFamily="34" charset="0"/>
              </a:rPr>
              <a:t>Luu</a:t>
            </a:r>
            <a:r>
              <a:rPr lang="en-US" sz="1200" dirty="0" smtClean="0">
                <a:latin typeface="Calibri" pitchFamily="34" charset="0"/>
              </a:rPr>
              <a:t>) on SETAC VOSDB position</a:t>
            </a:r>
          </a:p>
          <a:p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6392 – SETAC 09 – Teaming – Draft proposal imminent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6724 – D3I – Decision Point – Do we pursue team position – Gate 3?</a:t>
            </a:r>
          </a:p>
          <a:p>
            <a:r>
              <a:rPr lang="en-US" sz="1200" b="1" u="sng" dirty="0" smtClean="0">
                <a:latin typeface="Calibri" pitchFamily="34" charset="0"/>
              </a:rPr>
              <a:t>Competitive Intelligence</a:t>
            </a:r>
          </a:p>
          <a:p>
            <a:pPr lvl="1"/>
            <a:r>
              <a:rPr lang="en-US" sz="1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 pitchFamily="34" charset="0"/>
              </a:rPr>
              <a:t>SMDC – pending </a:t>
            </a:r>
            <a:r>
              <a:rPr lang="en-US" sz="12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 pitchFamily="34" charset="0"/>
              </a:rPr>
              <a:t>Warfighter</a:t>
            </a:r>
            <a:r>
              <a:rPr lang="en-US" sz="1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 pitchFamily="34" charset="0"/>
              </a:rPr>
              <a:t> award, SETAC 09 DRFP release 1 May, D3I likely pushed of until after SETAC release</a:t>
            </a:r>
          </a:p>
          <a:p>
            <a:pPr lvl="1"/>
            <a:r>
              <a:rPr lang="en-US" sz="1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 pitchFamily="34" charset="0"/>
              </a:rPr>
              <a:t>NASA – Constellation Program Shift – Political fight – shift to Earth Sciences</a:t>
            </a:r>
          </a:p>
          <a:p>
            <a:r>
              <a:rPr lang="en-US" sz="1200" b="1" u="sng" dirty="0" smtClean="0">
                <a:latin typeface="Calibri" pitchFamily="34" charset="0"/>
              </a:rPr>
              <a:t>Issues</a:t>
            </a:r>
          </a:p>
          <a:p>
            <a:pPr lvl="1"/>
            <a:r>
              <a:rPr lang="en-US" sz="1200" b="1" dirty="0" smtClean="0">
                <a:solidFill>
                  <a:srgbClr val="FF0000"/>
                </a:solidFill>
                <a:latin typeface="Calibri" pitchFamily="34" charset="0"/>
              </a:rPr>
              <a:t>BD New Hire – Candidates??</a:t>
            </a:r>
          </a:p>
          <a:p>
            <a:endParaRPr lang="en-US" sz="1200" dirty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663" y="0"/>
            <a:ext cx="8229600" cy="793750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Business Development – Darrell Leonard</a:t>
            </a:r>
          </a:p>
        </p:txBody>
      </p:sp>
      <p:sp>
        <p:nvSpPr>
          <p:cNvPr id="17410" name="Content Placeholder 8"/>
          <p:cNvSpPr>
            <a:spLocks noGrp="1"/>
          </p:cNvSpPr>
          <p:nvPr>
            <p:ph sz="half" idx="4294967295"/>
          </p:nvPr>
        </p:nvSpPr>
        <p:spPr>
          <a:xfrm>
            <a:off x="704850" y="973138"/>
            <a:ext cx="8242300" cy="5314646"/>
          </a:xfrm>
        </p:spPr>
        <p:txBody>
          <a:bodyPr/>
          <a:lstStyle/>
          <a:p>
            <a:pPr>
              <a:tabLst>
                <a:tab pos="5086350" algn="l"/>
              </a:tabLst>
            </a:pPr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>
              <a:tabLst>
                <a:tab pos="5086350" algn="l"/>
              </a:tabLst>
            </a:pPr>
            <a:r>
              <a:rPr lang="en-US" sz="1200" b="1" dirty="0" smtClean="0">
                <a:latin typeface="Calibri" pitchFamily="34" charset="0"/>
              </a:rPr>
              <a:t>Week Ending 9 April 2010</a:t>
            </a:r>
          </a:p>
          <a:p>
            <a:pPr lvl="2"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Developed Engineering Team for Kyrgyzstan Republic Information Sharing) or (ISCS) (</a:t>
            </a:r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# 8190)</a:t>
            </a:r>
          </a:p>
          <a:p>
            <a:pPr lvl="2"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Met With Lockheed Martin to brief and discuss Kyrgyzstan opportunity</a:t>
            </a:r>
          </a:p>
          <a:p>
            <a:pPr lvl="2"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Met with Engineering at Lockheed Martin facility to develop strategy</a:t>
            </a:r>
          </a:p>
          <a:p>
            <a:pPr lvl="2"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Discussed Fort Sill DOL TA with Melanie Rotz and Wallace Ricks.  Was informed she would work it out with George Dallas during her visit to Sierra Visa AZ. (</a:t>
            </a:r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# 6892)</a:t>
            </a:r>
          </a:p>
          <a:p>
            <a:pPr lvl="2"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Awaiting final announcement from Government regarding the uprising in Kyrgyzstan.</a:t>
            </a:r>
          </a:p>
          <a:p>
            <a:pPr lvl="1">
              <a:tabLst>
                <a:tab pos="5086350" algn="l"/>
              </a:tabLst>
            </a:pPr>
            <a:r>
              <a:rPr lang="en-US" sz="1200" b="1" dirty="0" smtClean="0">
                <a:latin typeface="Calibri" pitchFamily="34" charset="0"/>
              </a:rPr>
              <a:t>Week Ending 16 April 2010</a:t>
            </a:r>
          </a:p>
          <a:p>
            <a:pPr lvl="2">
              <a:spcBef>
                <a:spcPct val="30000"/>
              </a:spcBef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Meeting with Cisco and Segovia to develop Network Architecture. </a:t>
            </a:r>
          </a:p>
          <a:p>
            <a:pPr lvl="2">
              <a:spcBef>
                <a:spcPct val="30000"/>
              </a:spcBef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Meeting with Lee Technologies and Energy Masters to Engineer power solution</a:t>
            </a:r>
          </a:p>
          <a:p>
            <a:pPr lvl="2">
              <a:spcBef>
                <a:spcPct val="30000"/>
              </a:spcBef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Meeting with  </a:t>
            </a:r>
          </a:p>
          <a:p>
            <a:pPr lvl="2">
              <a:spcBef>
                <a:spcPct val="30000"/>
              </a:spcBef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Complete TA with Cisco; Segovia; Energy Masters for </a:t>
            </a:r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# 8191 (Data Systems Analysts)</a:t>
            </a:r>
          </a:p>
          <a:p>
            <a:pPr>
              <a:tabLst>
                <a:tab pos="5086350" algn="l"/>
              </a:tabLst>
            </a:pPr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>
              <a:tabLst>
                <a:tab pos="5086350" algn="l"/>
              </a:tabLst>
            </a:pPr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item #8190/ #8191 – Moving into design phase</a:t>
            </a:r>
          </a:p>
          <a:p>
            <a:pPr lvl="1">
              <a:tabLst>
                <a:tab pos="5086350" algn="l"/>
              </a:tabLst>
            </a:pPr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Item # 6892 – Still awaiting Executed TA (Melanie Rotz working with George Dallas) Wallace Ricks aware of the issue</a:t>
            </a:r>
          </a:p>
          <a:p>
            <a:pPr>
              <a:tabLst>
                <a:tab pos="5086350" algn="l"/>
              </a:tabLst>
            </a:pPr>
            <a:r>
              <a:rPr lang="en-US" sz="1200" b="1" u="sng" dirty="0" smtClean="0">
                <a:latin typeface="Calibri" pitchFamily="34" charset="0"/>
              </a:rPr>
              <a:t>Competitive Intelligence</a:t>
            </a:r>
          </a:p>
          <a:p>
            <a:pPr lvl="1"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SAIC</a:t>
            </a:r>
          </a:p>
          <a:p>
            <a:pPr lvl="1"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Cambridge Technologies</a:t>
            </a:r>
          </a:p>
          <a:p>
            <a:pPr lvl="1"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Customer –  </a:t>
            </a:r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# 8191/ 8190 - CECOM PEO C3T 	</a:t>
            </a:r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# 6892 – Army Contracting Agency</a:t>
            </a:r>
          </a:p>
          <a:p>
            <a:pPr lvl="1">
              <a:tabLst>
                <a:tab pos="5086350" algn="l"/>
              </a:tabLst>
            </a:pPr>
            <a:r>
              <a:rPr lang="en-US" sz="1200" dirty="0" smtClean="0">
                <a:latin typeface="Calibri" pitchFamily="34" charset="0"/>
              </a:rPr>
              <a:t>Industry – Approximately 30 Prime Contract Awards on ENCORE II</a:t>
            </a:r>
          </a:p>
          <a:p>
            <a:pPr>
              <a:tabLst>
                <a:tab pos="5086350" algn="l"/>
              </a:tabLst>
            </a:pPr>
            <a:r>
              <a:rPr lang="en-US" sz="1200" b="1" u="sng" dirty="0" smtClean="0">
                <a:latin typeface="Calibri" pitchFamily="34" charset="0"/>
              </a:rPr>
              <a:t>Issues – </a:t>
            </a:r>
            <a:r>
              <a:rPr lang="en-US" sz="1200" dirty="0" smtClean="0">
                <a:latin typeface="Calibri" pitchFamily="34" charset="0"/>
              </a:rPr>
              <a:t>Awaiting signed TA for </a:t>
            </a:r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6892 (Fort Sill DOL) </a:t>
            </a:r>
          </a:p>
          <a:p>
            <a:pPr lvl="1">
              <a:tabLst>
                <a:tab pos="5086350" algn="l"/>
              </a:tabLst>
            </a:pPr>
            <a:endParaRPr lang="en-US" sz="1200" dirty="0" smtClean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First Quarter Awards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255181" y="871876"/>
          <a:ext cx="8718697" cy="5564067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642434"/>
                <a:gridCol w="3433579"/>
                <a:gridCol w="740433"/>
                <a:gridCol w="500882"/>
                <a:gridCol w="893333"/>
                <a:gridCol w="1279425"/>
                <a:gridCol w="1228611"/>
              </a:tblGrid>
              <a:tr h="403769">
                <a:tc>
                  <a:txBody>
                    <a:bodyPr/>
                    <a:lstStyle/>
                    <a:p>
                      <a:pPr algn="ctr" fontAlgn="t"/>
                      <a:r>
                        <a:rPr lang="en-US" sz="1200" u="none" strike="noStrike" dirty="0">
                          <a:latin typeface="Byington" pitchFamily="2" charset="0"/>
                        </a:rPr>
                        <a:t>Lead ID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200" u="none" strike="noStrike" dirty="0">
                          <a:latin typeface="Byington" pitchFamily="2" charset="0"/>
                        </a:rPr>
                        <a:t>Short Title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200" u="none" strike="noStrike" dirty="0">
                          <a:latin typeface="Byington" pitchFamily="2" charset="0"/>
                        </a:rPr>
                        <a:t>BUGM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200" u="none" strike="noStrike" dirty="0">
                          <a:latin typeface="Byington" pitchFamily="2" charset="0"/>
                        </a:rPr>
                        <a:t>Stage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200" u="none" strike="noStrike" dirty="0">
                          <a:latin typeface="Byington" pitchFamily="2" charset="0"/>
                        </a:rPr>
                        <a:t>Prime/Sub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200" u="none" strike="noStrike" dirty="0">
                          <a:latin typeface="Byington" pitchFamily="2" charset="0"/>
                        </a:rPr>
                        <a:t>Est. Award Date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US" sz="1200" u="none" strike="noStrike" dirty="0">
                          <a:latin typeface="Byington" pitchFamily="2" charset="0"/>
                        </a:rPr>
                        <a:t>ManTech Value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7563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NY/NJ Port Authority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 smtClean="0">
                          <a:latin typeface="Calibri" pitchFamily="34" charset="0"/>
                        </a:rPr>
                        <a:t>Sub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$600,000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8068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NACMA - SMIS - TO #23 Amend #8 - Evans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$170,868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8069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NACMA - SMIS - TO #46 Amend #2 - Thornton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$95,700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8070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NACMA - SMIS - TO #48 Amend #2 - Bailey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$48,000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8071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NACMA - SMIS - TO #55 Amend #4 - </a:t>
                      </a:r>
                      <a:r>
                        <a:rPr lang="en-US" sz="1200" u="none" strike="noStrike" dirty="0" err="1">
                          <a:latin typeface="Calibri" pitchFamily="34" charset="0"/>
                        </a:rPr>
                        <a:t>Confait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$141,308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8072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NACMA - SMIS - TO #62 Amend #2 - </a:t>
                      </a:r>
                      <a:r>
                        <a:rPr lang="en-US" sz="1200" u="none" strike="noStrike" dirty="0" err="1">
                          <a:latin typeface="Calibri" pitchFamily="34" charset="0"/>
                        </a:rPr>
                        <a:t>Konrad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$55,655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8073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NACMA - SMIS - TO #70 Amend #1 - </a:t>
                      </a:r>
                      <a:r>
                        <a:rPr lang="en-US" sz="1200" u="none" strike="noStrike" dirty="0" err="1">
                          <a:latin typeface="Calibri" pitchFamily="34" charset="0"/>
                        </a:rPr>
                        <a:t>Duberly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$316,057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8074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NACMA - SMIS - TO #73 Amend #1 - Hunt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$293,480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8075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NACMA - SMIS - TO #77 Amend #1 - </a:t>
                      </a:r>
                      <a:r>
                        <a:rPr lang="en-US" sz="1200" u="none" strike="noStrike" dirty="0" err="1">
                          <a:latin typeface="Calibri" pitchFamily="34" charset="0"/>
                        </a:rPr>
                        <a:t>Milward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$77,137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8067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NACMA - SMIS - TO 9 Amend 6 - </a:t>
                      </a:r>
                      <a:r>
                        <a:rPr lang="en-US" sz="1200" u="none" strike="noStrike" dirty="0" err="1">
                          <a:latin typeface="Calibri" pitchFamily="34" charset="0"/>
                        </a:rPr>
                        <a:t>Sandom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$250,900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8078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NAMSA - Contract #4600001334 (NTM-I)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$3,020,298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8076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it-IT" sz="1200" u="none" strike="noStrike" dirty="0">
                          <a:latin typeface="Calibri" pitchFamily="34" charset="0"/>
                        </a:rPr>
                        <a:t>NC3A - Studio VTC - Amend #2</a:t>
                      </a:r>
                      <a:endParaRPr lang="it-IT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$14,857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8077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NCSA - Contract #40011707 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$16,856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7906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TCSC extension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C4ILOG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 smtClean="0">
                          <a:latin typeface="Calibri" pitchFamily="34" charset="0"/>
                        </a:rPr>
                        <a:t>Sub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28-Jan-10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$10,600,000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8022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Sweden ex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C4ILOG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29-Jan-10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$70,659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7852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GPMS OY3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C4ILOG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29-Jan-10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$53,994,100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7391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latin typeface="Calibri" pitchFamily="34" charset="0"/>
                        </a:rPr>
                        <a:t>JNCC-A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C4ILOG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 smtClean="0">
                          <a:latin typeface="Calibri" pitchFamily="34" charset="0"/>
                        </a:rPr>
                        <a:t>Sub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29-Jan-10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$14,040,000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7583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350th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 smtClean="0">
                          <a:latin typeface="Calibri" pitchFamily="34" charset="0"/>
                        </a:rPr>
                        <a:t>Sub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1-Feb-10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$1,800,000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7584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latin typeface="Calibri" pitchFamily="34" charset="0"/>
                        </a:rPr>
                        <a:t>753 ELSG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 smtClean="0">
                          <a:latin typeface="Calibri" pitchFamily="34" charset="0"/>
                        </a:rPr>
                        <a:t>Sub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1-Feb-10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$897,000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7398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TACOM PM MRAP Bridge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SSILOG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12-Feb-10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$52,111,896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7764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Products Q1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SEIAERO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19-Feb-10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$252,000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8113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JALLC Contracts Administration Support Services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GCIS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24-Feb-10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$15,097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8046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PDTE support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C4ILOG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12-Mar-10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$686,130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8006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latin typeface="Calibri" pitchFamily="34" charset="0"/>
                        </a:rPr>
                        <a:t>AHUD CH-53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MSTI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 smtClean="0">
                          <a:latin typeface="Calibri" pitchFamily="34" charset="0"/>
                        </a:rPr>
                        <a:t>Sub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22-Mar-10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$553,163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8110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Systems Imaging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C4ILOG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Won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Prime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latin typeface="Calibri" pitchFamily="34" charset="0"/>
                        </a:rPr>
                        <a:t>25-Mar-10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>
                          <a:latin typeface="Calibri" pitchFamily="34" charset="0"/>
                        </a:rPr>
                        <a:t>$3,227,014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198473">
                <a:tc>
                  <a:txBody>
                    <a:bodyPr/>
                    <a:lstStyle/>
                    <a:p>
                      <a:pPr algn="ctr" fontAlgn="ctr"/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Total</a:t>
                      </a:r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u="none" strike="noStrike" dirty="0">
                          <a:latin typeface="Calibri" pitchFamily="34" charset="0"/>
                        </a:rPr>
                        <a:t>$143,348,174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Development – Robin Rice</a:t>
            </a:r>
            <a:endParaRPr lang="en-US" dirty="0"/>
          </a:p>
        </p:txBody>
      </p:sp>
      <p:sp>
        <p:nvSpPr>
          <p:cNvPr id="10" name="Content Placeholder 8"/>
          <p:cNvSpPr>
            <a:spLocks noGrp="1"/>
          </p:cNvSpPr>
          <p:nvPr>
            <p:ph sz="half" idx="4294967295"/>
          </p:nvPr>
        </p:nvSpPr>
        <p:spPr>
          <a:xfrm>
            <a:off x="457199" y="1440611"/>
            <a:ext cx="7625751" cy="4685552"/>
          </a:xfrm>
          <a:prstGeom prst="rect">
            <a:avLst/>
          </a:prstGeo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This week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Met with </a:t>
            </a:r>
            <a:r>
              <a:rPr lang="en-US" sz="1200" dirty="0" err="1" smtClean="0">
                <a:latin typeface="Calibri" pitchFamily="34" charset="0"/>
              </a:rPr>
              <a:t>Kaseman</a:t>
            </a:r>
            <a:r>
              <a:rPr lang="en-US" sz="1200" dirty="0" smtClean="0">
                <a:latin typeface="Calibri" pitchFamily="34" charset="0"/>
              </a:rPr>
              <a:t> 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GATA Red Team review completed.  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Facilitating communications with MCTS, Binary and TSG to keep current incumbent work moving over to PMSS II contract.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Requested contracts for Blue Force Tracker licensing issue 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Next Week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Meeting to develop TSSOS strategy</a:t>
            </a:r>
          </a:p>
          <a:p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7338 CBP CILS – Located Alaskan Native Corp to prime if required.  Requested OCI vetting.  Preparing gate.</a:t>
            </a:r>
          </a:p>
          <a:p>
            <a:pPr lvl="1"/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7766 GATA – awaiting pricing.  Extension to 23</a:t>
            </a:r>
            <a:r>
              <a:rPr lang="en-US" sz="1200" baseline="30000" dirty="0" smtClean="0">
                <a:latin typeface="Calibri" pitchFamily="34" charset="0"/>
              </a:rPr>
              <a:t>rd</a:t>
            </a:r>
            <a:r>
              <a:rPr lang="en-US" sz="1200" dirty="0" smtClean="0">
                <a:latin typeface="Calibri" pitchFamily="34" charset="0"/>
              </a:rPr>
              <a:t> of April.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Columbian Intel Fusion Cell – Preparing gate.  Work will be put on Single Award IDIQ through PMDCATS II.  </a:t>
            </a:r>
          </a:p>
          <a:p>
            <a:pPr lvl="1"/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8238 Spec </a:t>
            </a:r>
            <a:r>
              <a:rPr lang="en-US" sz="1200" dirty="0" err="1" smtClean="0">
                <a:latin typeface="Calibri" pitchFamily="34" charset="0"/>
              </a:rPr>
              <a:t>Comms</a:t>
            </a:r>
            <a:r>
              <a:rPr lang="en-US" sz="1200" dirty="0" smtClean="0">
                <a:latin typeface="Calibri" pitchFamily="34" charset="0"/>
              </a:rPr>
              <a:t> Engineering and Tech Support – RFP has dropped.  Evaluating bid/no bid with BUGM.</a:t>
            </a:r>
          </a:p>
          <a:p>
            <a:pPr lvl="1"/>
            <a:endParaRPr lang="en-US" sz="1200" dirty="0" smtClean="0">
              <a:latin typeface="Calibri" pitchFamily="34" charset="0"/>
            </a:endParaRPr>
          </a:p>
          <a:p>
            <a:r>
              <a:rPr lang="en-US" sz="1200" b="1" u="sng" dirty="0" smtClean="0">
                <a:latin typeface="Calibri" pitchFamily="34" charset="0"/>
              </a:rPr>
              <a:t>Issues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None</a:t>
            </a:r>
            <a:endParaRPr lang="en-US" sz="1200" dirty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First Quarter Lost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382769" y="1265276"/>
          <a:ext cx="8431621" cy="3923409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684602"/>
                <a:gridCol w="2631296"/>
                <a:gridCol w="645295"/>
                <a:gridCol w="675898"/>
                <a:gridCol w="891227"/>
                <a:gridCol w="815472"/>
                <a:gridCol w="966304"/>
                <a:gridCol w="1121527"/>
              </a:tblGrid>
              <a:tr h="7670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Lead ID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Short Title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BUGM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Stage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Prime/Sub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Proposal Due Date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Est. Award Date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ManTech Value</a:t>
                      </a:r>
                    </a:p>
                  </a:txBody>
                  <a:tcPr marL="9525" marR="9525" marT="9525" marB="0" anchor="ctr"/>
                </a:tc>
              </a:tr>
              <a:tr h="35070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6230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APS-5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C4ILOG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Lost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Sub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12-Jun-09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26-Feb-10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$51,100,000</a:t>
                      </a:r>
                    </a:p>
                  </a:txBody>
                  <a:tcPr marL="9525" marR="9525" marT="9525" marB="0"/>
                </a:tc>
              </a:tr>
              <a:tr h="35070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8004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Enterprise C&amp;A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MSTI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Lost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Prime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1-Sep-09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23-Mar-10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$3,008,960</a:t>
                      </a:r>
                    </a:p>
                  </a:txBody>
                  <a:tcPr marL="9525" marR="9525" marT="9525" marB="0"/>
                </a:tc>
              </a:tr>
              <a:tr h="35070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7360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I2WD QRC TS 0016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C4ILOG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Lost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Sub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14-Sep-09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8-Jan-10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$2,750,000</a:t>
                      </a:r>
                    </a:p>
                  </a:txBody>
                  <a:tcPr marL="9525" marR="9525" marT="9525" marB="0"/>
                </a:tc>
              </a:tr>
              <a:tr h="35070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7837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JFCC - IMD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SEIAERO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Lost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Sub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4-Feb-10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15-Mar-10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$1,250,000</a:t>
                      </a:r>
                    </a:p>
                  </a:txBody>
                  <a:tcPr marL="9525" marR="9525" marT="9525" marB="0"/>
                </a:tc>
              </a:tr>
              <a:tr h="35070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7558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NW Infrastructure Team Support OEF - 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C4ILOG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Lost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Prime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11-Dec-09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4-Feb-10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$28,000,000</a:t>
                      </a:r>
                    </a:p>
                  </a:txBody>
                  <a:tcPr marL="9525" marR="9525" marT="9525" marB="0"/>
                </a:tc>
              </a:tr>
              <a:tr h="35070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6303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 err="1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DoDDS</a:t>
                      </a: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-E IT 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C4ILOG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Lost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Sub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16-Mar-09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29-Jan-10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$4,000,000</a:t>
                      </a:r>
                    </a:p>
                  </a:txBody>
                  <a:tcPr marL="9525" marR="9525" marT="9525" marB="0"/>
                </a:tc>
              </a:tr>
              <a:tr h="35070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7723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TACOM Omnibus III TO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SSILOG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Lost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Sub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10-Dec-09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31-Mar-10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$600,000</a:t>
                      </a:r>
                    </a:p>
                  </a:txBody>
                  <a:tcPr marL="9525" marR="9525" marT="9525" marB="0"/>
                </a:tc>
              </a:tr>
              <a:tr h="35070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7565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FCS BMO Support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SEIAERO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Lost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Sub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15-Dec-09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5-Feb-10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$1,125,000</a:t>
                      </a:r>
                    </a:p>
                  </a:txBody>
                  <a:tcPr marL="9525" marR="9525" marT="9525" marB="0"/>
                </a:tc>
              </a:tr>
              <a:tr h="350703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Total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1" i="1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$91,833,960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Second Quarter Outstanding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208124" y="914370"/>
          <a:ext cx="8787021" cy="515874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663575"/>
                <a:gridCol w="2679700"/>
                <a:gridCol w="585787"/>
                <a:gridCol w="1268413"/>
                <a:gridCol w="863854"/>
                <a:gridCol w="716138"/>
                <a:gridCol w="1127052"/>
                <a:gridCol w="882502"/>
              </a:tblGrid>
              <a:tr h="37084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i="1" u="none" strike="noStrike" dirty="0">
                          <a:latin typeface="Byington" pitchFamily="2" charset="0"/>
                        </a:rPr>
                        <a:t>Lead ID</a:t>
                      </a:r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i="1" u="none" strike="noStrike" dirty="0">
                          <a:latin typeface="Byington" pitchFamily="2" charset="0"/>
                        </a:rPr>
                        <a:t>Short Title</a:t>
                      </a:r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i="1" u="none" strike="noStrike" dirty="0">
                          <a:latin typeface="Byington" pitchFamily="2" charset="0"/>
                        </a:rPr>
                        <a:t>BUGM</a:t>
                      </a:r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i="1" u="none" strike="noStrike" dirty="0">
                          <a:latin typeface="Byington" pitchFamily="2" charset="0"/>
                        </a:rPr>
                        <a:t>Stage</a:t>
                      </a:r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i="1" u="none" strike="noStrike" dirty="0">
                          <a:latin typeface="Byington" pitchFamily="2" charset="0"/>
                        </a:rPr>
                        <a:t>Prime/Sub</a:t>
                      </a:r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i="1" u="none" strike="noStrike" dirty="0">
                          <a:latin typeface="Byington" pitchFamily="2" charset="0"/>
                        </a:rPr>
                        <a:t>Proposal </a:t>
                      </a:r>
                      <a:r>
                        <a:rPr lang="en-US" sz="1200" i="1" u="none" strike="noStrike" dirty="0" smtClean="0">
                          <a:latin typeface="Byington" pitchFamily="2" charset="0"/>
                        </a:rPr>
                        <a:t>Date</a:t>
                      </a:r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i="1" u="none" strike="noStrike" dirty="0">
                          <a:latin typeface="Byington" pitchFamily="2" charset="0"/>
                        </a:rPr>
                        <a:t>Est. Award </a:t>
                      </a:r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i="1" u="none" strike="noStrike" dirty="0">
                          <a:latin typeface="Byington" pitchFamily="2" charset="0"/>
                        </a:rPr>
                        <a:t>ManTech Value</a:t>
                      </a:r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Byington" pitchFamily="2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 smtClean="0">
                          <a:latin typeface="Calibri" pitchFamily="34" charset="0"/>
                        </a:rPr>
                        <a:t>8037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PM Prophet Storage and </a:t>
                      </a:r>
                      <a:r>
                        <a:rPr lang="en-US" sz="1100" u="none" strike="noStrike" dirty="0" err="1">
                          <a:latin typeface="Calibri" pitchFamily="34" charset="0"/>
                        </a:rPr>
                        <a:t>Mnt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C4ILOG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25-Feb-10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$756,000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8083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latin typeface="Calibri" pitchFamily="34" charset="0"/>
                        </a:rPr>
                        <a:t>SPAWAR Engineering and Tech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C4ILOG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Sub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22-Feb-10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$1,225,000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8023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GPMS OY3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C4ILOG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10-Mar-10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7-Apr-10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$63,005,900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7467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The U.S. Marine Corps Mine Roller System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SSILOG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15-Dec-09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9-Apr-10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$19,688,212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87571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7851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latin typeface="Calibri" pitchFamily="34" charset="0"/>
                        </a:rPr>
                        <a:t>MRAP Surge Support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SSILOG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Sub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8-Jan-10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10-Apr-10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$6,000,000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8132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latin typeface="Calibri" pitchFamily="34" charset="0"/>
                        </a:rPr>
                        <a:t>EXPRESS Logistics TAMP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SEIAERO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Sub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12-Mar-10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12-Apr-10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$10,880,000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8003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IFS Ft. Lee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MSTI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27-Aug-09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15-Apr-10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$5,742,792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8104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latin typeface="Calibri" pitchFamily="34" charset="0"/>
                        </a:rPr>
                        <a:t>NDIC Support extension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C4ILOG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Sub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8-Mar-10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15-Apr-10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$2,700,000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8008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PM NV Training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MSTI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24-Aug-09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15-Apr-10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$36,000,000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8009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latin typeface="Calibri" pitchFamily="34" charset="0"/>
                        </a:rPr>
                        <a:t>BETSS-C Operators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MSTI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15-Aug-09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15-Apr-10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$61,542,000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8119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Add-on for CO-12734-VTC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GCIS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3-Mar-10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16-Apr-10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$13,858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8155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 err="1">
                          <a:latin typeface="Calibri" pitchFamily="34" charset="0"/>
                        </a:rPr>
                        <a:t>Polycom</a:t>
                      </a:r>
                      <a:r>
                        <a:rPr lang="en-US" sz="1100" u="none" strike="noStrike" dirty="0">
                          <a:latin typeface="Calibri" pitchFamily="34" charset="0"/>
                        </a:rPr>
                        <a:t> Reseller Agreement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GCIS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8-Mar-10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16-Apr-10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$123,758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8187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The Hague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GCIS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15-Mar-10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16-Apr-10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$99,500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8199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The Hague HDX4K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GCIS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18-Mar-10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16-Apr-10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$10,531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7931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STOS OY4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C4ILOG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Sub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10-Mar-10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23-Apr-10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$7,000,000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7971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RTS Aurora VTS-1000/7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GCIS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12-Feb-10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26-Apr-10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$500,000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7547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latin typeface="Calibri" pitchFamily="34" charset="0"/>
                        </a:rPr>
                        <a:t>GCCS-A/DRRS-A Development RTEP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C4ILOG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Sub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29-Dec-09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30-Apr-10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$3,120,000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7548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PM Battle Command JCPD RTEP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C4ILOG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Sub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22-Jan-10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30-Apr-10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$500,000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7824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latin typeface="Calibri" pitchFamily="34" charset="0"/>
                        </a:rPr>
                        <a:t>SETA AFghan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C4ILOG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Sub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21-Dec-09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1-May-10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$8,400,000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8200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Studio VTC Spares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GCIS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17-Feb-10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26-May-10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$55,933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5223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MDA - QS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SEIAERO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Sub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17-Aug-09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30-May-10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$12,502,000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7134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latin typeface="Calibri" pitchFamily="34" charset="0"/>
                        </a:rPr>
                        <a:t>SCMP I (CACI)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SSILOG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Sub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1-Feb-10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15-Jun-10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$5,000,000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5081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latin typeface="Calibri" pitchFamily="34" charset="0"/>
                        </a:rPr>
                        <a:t>USAFE Communications Support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C4ILOG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23-Dec-09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15-Jun-10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$40,200,000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6999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latin typeface="Calibri" pitchFamily="34" charset="0"/>
                        </a:rPr>
                        <a:t>Support Services Contract (Area 1)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GCIS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Sub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31-Aug-09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30-Jun-10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$1,800,000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5818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latin typeface="Calibri" pitchFamily="34" charset="0"/>
                        </a:rPr>
                        <a:t>Support Services Contract (Area 2)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GCIS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31-Aug-09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30-Jun-10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$12,000,000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5817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Support Services (Area 3 - Area 7 Re-compete)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GCIS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 dirty="0">
                          <a:latin typeface="Calibri" pitchFamily="34" charset="0"/>
                        </a:rPr>
                        <a:t>Proposal Outstanding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Prime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31-Aug-09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u="none" strike="noStrike">
                          <a:latin typeface="Calibri" pitchFamily="34" charset="0"/>
                        </a:rPr>
                        <a:t>30-Jun-10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u="none" strike="noStrike">
                          <a:latin typeface="Calibri" pitchFamily="34" charset="0"/>
                        </a:rPr>
                        <a:t>$12,000,000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  <a:tr h="0">
                <a:tc>
                  <a:txBody>
                    <a:bodyPr/>
                    <a:lstStyle/>
                    <a:p>
                      <a:pPr algn="ctr" fontAlgn="ctr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100" b="1" i="1" u="none" strike="noStrike" dirty="0">
                          <a:latin typeface="Calibri" pitchFamily="34" charset="0"/>
                        </a:rPr>
                        <a:t>Total</a:t>
                      </a:r>
                      <a:endParaRPr lang="en-US" sz="1100" b="1" i="1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1" i="1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100" b="1" i="1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1" i="1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1" i="1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100" b="1" i="1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100" b="1" i="1" u="none" strike="noStrike" dirty="0">
                          <a:latin typeface="Calibri" pitchFamily="34" charset="0"/>
                        </a:rPr>
                        <a:t>$310,865,484</a:t>
                      </a:r>
                      <a:endParaRPr lang="en-US" sz="1100" b="1" i="1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Second Quarter Proposal Due Dates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133696" y="1095159"/>
          <a:ext cx="8627532" cy="3608004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663575"/>
                <a:gridCol w="2679700"/>
                <a:gridCol w="585787"/>
                <a:gridCol w="1249172"/>
                <a:gridCol w="863854"/>
                <a:gridCol w="809807"/>
                <a:gridCol w="829339"/>
                <a:gridCol w="946298"/>
              </a:tblGrid>
              <a:tr h="47071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Lead ID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Short Title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BUGM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Stage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Prime/Sub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Proposal Due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Est. Award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chemeClr val="bg1"/>
                          </a:solidFill>
                          <a:latin typeface="Byington" pitchFamily="2" charset="0"/>
                        </a:rPr>
                        <a:t>ManTech Value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8079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Yemen FSR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SSILOG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Prime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2-Apr-10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17-May-10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$400,000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8188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The Hague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GCIS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Prime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2-Apr-10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16-Apr-10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$25,000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6120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MPO - ISPEMS II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GCIS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Prime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7-Apr-10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30-Apr-10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$40,000,000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7433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HMDS - Niitek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C4ILOG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Prime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9-Apr-10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1-May-10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$2,000,000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8239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FSR Support Kuwait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SSILOG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Prime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12-Apr-10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3-May-10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$3,000,000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7907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TCSC recompete post protest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C4ILOG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Sub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15-Apr-10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27-Sep-10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$80,000,000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5178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TRC-170 Production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GCIS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Prime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16-Apr-10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31-May-10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$900,000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7861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WAREHOUSE MANAGEMENT SUPPORT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SSILOG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Sub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20-Apr-10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25-Jun-10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$1,600,000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8105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FilesX Training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C4ILOG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Prime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23-Apr-10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30-Apr-10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$1,000,000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7155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BETSS-C Conus Sustainment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C4ILOG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Sub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5-May-10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30-May-10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$15,000,000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7196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JADOCS FSR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C4ILOG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Sub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15-May-10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1-Jun-10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$12,796,800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4099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EXPRESS AMCOM G4 Spt Recompete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SEIAERO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Proposal in Process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Sub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4-Jun-10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2-Aug-10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$7,000,000</a:t>
                      </a:r>
                    </a:p>
                  </a:txBody>
                  <a:tcPr marL="9525" marR="9525" marT="9525" marB="0" anchor="ctr"/>
                </a:tc>
              </a:tr>
              <a:tr h="241330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1" i="1" u="none" strike="noStrike" dirty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Total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200" b="1" i="1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1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1" u="none" strike="noStrike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200" b="1" i="1" u="none" strike="noStrike" dirty="0" smtClean="0">
                          <a:solidFill>
                            <a:srgbClr val="000000"/>
                          </a:solidFill>
                          <a:latin typeface="Calibri" pitchFamily="34" charset="0"/>
                        </a:rPr>
                        <a:t>$162,911,800</a:t>
                      </a:r>
                      <a:endParaRPr lang="en-US" sz="1200" b="1" i="1" u="none" strike="noStrike" dirty="0">
                        <a:solidFill>
                          <a:srgbClr val="000000"/>
                        </a:solidFill>
                        <a:latin typeface="Calibri" pitchFamily="34" charset="0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663" y="0"/>
            <a:ext cx="8229600" cy="793750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latin typeface="+mj-lt"/>
              </a:rPr>
              <a:t>Business Development – Pat Clyne</a:t>
            </a:r>
            <a:endParaRPr lang="en-US" dirty="0">
              <a:latin typeface="+mj-lt"/>
            </a:endParaRPr>
          </a:p>
        </p:txBody>
      </p:sp>
      <p:sp>
        <p:nvSpPr>
          <p:cNvPr id="21506" name="Content Placeholder 8"/>
          <p:cNvSpPr>
            <a:spLocks noGrp="1"/>
          </p:cNvSpPr>
          <p:nvPr>
            <p:ph sz="half" idx="4294967295"/>
          </p:nvPr>
        </p:nvSpPr>
        <p:spPr>
          <a:xfrm>
            <a:off x="180474" y="893135"/>
            <a:ext cx="8963526" cy="5061098"/>
          </a:xfr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This week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Gate Review assistance for EAGLE and HIDTA efforts, CTSF consolidation under development</a:t>
            </a:r>
          </a:p>
          <a:p>
            <a:pPr lvl="2"/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Reporting and BD status meeting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DIA Global Logistics RFI completed and sent to customer, Navy One Net RFI development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NDIC 3</a:t>
            </a:r>
            <a:r>
              <a:rPr lang="en-US" sz="1200" baseline="30000" dirty="0" smtClean="0">
                <a:latin typeface="Calibri" pitchFamily="34" charset="0"/>
              </a:rPr>
              <a:t>rd</a:t>
            </a:r>
            <a:r>
              <a:rPr lang="en-US" sz="1200" dirty="0" smtClean="0">
                <a:latin typeface="Calibri" pitchFamily="34" charset="0"/>
              </a:rPr>
              <a:t> party review discussion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Submitted all data calls for QREWs, Pricing in development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Initial conversations with EIS for teaming on Alliant task order, Data call due Friday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INSCOM teaming  (Prime vs. sub)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Reviewed 6 of the current S3 task orders, sent 3 to Division managers for review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Next week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Army EAGLE next steps planning (draft gate review  slides in review this week)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Review S3 task order’s PWS and route to Div Mgrs for pipeline additions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Finish Navy RFI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Brief the team on the Pipeline valuation tool</a:t>
            </a:r>
          </a:p>
          <a:p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NDIC </a:t>
            </a:r>
            <a:r>
              <a:rPr lang="en-US" sz="1200" dirty="0" err="1" smtClean="0">
                <a:latin typeface="Calibri" pitchFamily="34" charset="0"/>
              </a:rPr>
              <a:t>Recompete</a:t>
            </a:r>
            <a:r>
              <a:rPr lang="en-US" sz="1200" dirty="0" smtClean="0">
                <a:latin typeface="Calibri" pitchFamily="34" charset="0"/>
              </a:rPr>
              <a:t> (6073)– Draft proposal complete expecting RFP soon.  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SAMMC (6041)– Recruitment in progress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INSCOM Enterprise IT (7722)– Teaming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EAGLE (8055) – capture planning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GATA (7766) – Red Team next week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QREWS (8210) – Pricing to be submitted Thursday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GINL Alliant SB task – Teaming discussions and data calls, Gate development, TA review</a:t>
            </a:r>
          </a:p>
          <a:p>
            <a:endParaRPr lang="en-US" sz="1200" dirty="0" smtClean="0">
              <a:latin typeface="Calibri" pitchFamily="34" charset="0"/>
            </a:endParaRPr>
          </a:p>
          <a:p>
            <a:endParaRPr lang="en-US" sz="1200" dirty="0" smtClean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663" y="0"/>
            <a:ext cx="8229600" cy="793750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latin typeface="+mj-lt"/>
              </a:rPr>
              <a:t>Business Development – Felix Martin</a:t>
            </a:r>
            <a:endParaRPr lang="en-US" dirty="0">
              <a:latin typeface="+mj-lt"/>
            </a:endParaRPr>
          </a:p>
        </p:txBody>
      </p:sp>
      <p:sp>
        <p:nvSpPr>
          <p:cNvPr id="17410" name="Content Placeholder 8"/>
          <p:cNvSpPr>
            <a:spLocks noGrp="1"/>
          </p:cNvSpPr>
          <p:nvPr>
            <p:ph sz="half" idx="4294967295"/>
          </p:nvPr>
        </p:nvSpPr>
        <p:spPr>
          <a:xfrm>
            <a:off x="457200" y="995363"/>
            <a:ext cx="7626350" cy="5392737"/>
          </a:xfr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200" b="1" u="sng" dirty="0" smtClean="0">
                <a:latin typeface="Calibri" pitchFamily="34" charset="0"/>
              </a:rPr>
              <a:t>INSCOM:</a:t>
            </a:r>
            <a:r>
              <a:rPr lang="en-US" sz="1200" dirty="0" smtClean="0">
                <a:latin typeface="Calibri" pitchFamily="34" charset="0"/>
              </a:rPr>
              <a:t> Followed up with TASC Dir of BD and Program Manager for teaming discussion for INSCOM. Response on teaming delayed and expect final response next week 14 April 2010.</a:t>
            </a:r>
          </a:p>
          <a:p>
            <a:pPr lvl="1"/>
            <a:r>
              <a:rPr lang="en-US" sz="1200" b="1" u="sng" dirty="0" smtClean="0">
                <a:latin typeface="Calibri" pitchFamily="34" charset="0"/>
              </a:rPr>
              <a:t>A-TEMP:</a:t>
            </a:r>
            <a:r>
              <a:rPr lang="en-US" sz="1200" dirty="0" smtClean="0">
                <a:latin typeface="Calibri" pitchFamily="34" charset="0"/>
              </a:rPr>
              <a:t> Met with URS (Bob Bailey) to discuss Teaming Strategy for the pursuit of A-TEMP on 02 April 2010. URS is looking to provide MOD/ANA Fleet Maintenance support as described in Objective 2 of the Draft RFP.</a:t>
            </a:r>
          </a:p>
          <a:p>
            <a:pPr lvl="1"/>
            <a:r>
              <a:rPr lang="en-US" sz="1200" b="1" u="sng" dirty="0" smtClean="0">
                <a:latin typeface="Calibri" pitchFamily="34" charset="0"/>
              </a:rPr>
              <a:t>A-TEMP:</a:t>
            </a:r>
            <a:r>
              <a:rPr lang="en-US" sz="1200" dirty="0" smtClean="0">
                <a:latin typeface="Calibri" pitchFamily="34" charset="0"/>
              </a:rPr>
              <a:t> Met with Greg Moore who was the Program Manager with PAE on the incumbent contract. Greg now works with ARKEL providing Life Support and Construction and is providing considerable </a:t>
            </a:r>
            <a:r>
              <a:rPr lang="en-US" sz="1200" dirty="0" err="1" smtClean="0">
                <a:latin typeface="Calibri" pitchFamily="34" charset="0"/>
              </a:rPr>
              <a:t>intel</a:t>
            </a:r>
            <a:r>
              <a:rPr lang="en-US" sz="1200" dirty="0" smtClean="0">
                <a:latin typeface="Calibri" pitchFamily="34" charset="0"/>
              </a:rPr>
              <a:t>. Follow-up meeting with Greg and </a:t>
            </a:r>
          </a:p>
          <a:p>
            <a:pPr lvl="1"/>
            <a:r>
              <a:rPr lang="en-US" sz="1200" b="1" u="sng" dirty="0" smtClean="0">
                <a:latin typeface="Calibri" pitchFamily="34" charset="0"/>
              </a:rPr>
              <a:t>A-TEMP:</a:t>
            </a:r>
            <a:r>
              <a:rPr lang="en-US" sz="1200" dirty="0" smtClean="0">
                <a:latin typeface="Calibri" pitchFamily="34" charset="0"/>
              </a:rPr>
              <a:t> Prepared ARKEL Teaming Agreement for A-TEMP for Life Support requirements</a:t>
            </a:r>
          </a:p>
          <a:p>
            <a:pPr lvl="1"/>
            <a:r>
              <a:rPr lang="en-US" sz="1200" b="1" u="sng" dirty="0" smtClean="0">
                <a:latin typeface="Calibri" pitchFamily="34" charset="0"/>
              </a:rPr>
              <a:t>A-TEMP:</a:t>
            </a:r>
            <a:r>
              <a:rPr lang="en-US" sz="1200" dirty="0" smtClean="0">
                <a:latin typeface="Calibri" pitchFamily="34" charset="0"/>
              </a:rPr>
              <a:t> Prepared URS Teaming Agreement Exhibit-A and forwarded for review and comments to BD Manager, BUGM, and SVP BD.</a:t>
            </a:r>
          </a:p>
          <a:p>
            <a:pPr lvl="1"/>
            <a:r>
              <a:rPr lang="en-US" sz="1200" b="1" u="sng" dirty="0" smtClean="0">
                <a:latin typeface="Calibri" pitchFamily="34" charset="0"/>
              </a:rPr>
              <a:t>ISPEMS:</a:t>
            </a:r>
            <a:r>
              <a:rPr lang="en-US" sz="1200" dirty="0" smtClean="0">
                <a:latin typeface="Calibri" pitchFamily="34" charset="0"/>
              </a:rPr>
              <a:t> Reviewed ISPEMS Pricing and coordinated CW Etzler, Bernie Holweg &amp; Mark Tucker on FFP requirements Basis of Estimate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Next week: Continued teaming discussions for INSCOM and A-TEMP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Schedule Gate for Lou Addeo for INSCOM Enterprise IT</a:t>
            </a:r>
          </a:p>
          <a:p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ISPEMS </a:t>
            </a:r>
            <a:r>
              <a:rPr lang="en-US" sz="1200" dirty="0" err="1" smtClean="0">
                <a:latin typeface="Calibri" pitchFamily="34" charset="0"/>
              </a:rPr>
              <a:t>GovWin</a:t>
            </a:r>
            <a:r>
              <a:rPr lang="en-US" sz="1200" dirty="0" smtClean="0">
                <a:latin typeface="Calibri" pitchFamily="34" charset="0"/>
              </a:rPr>
              <a:t> 6120 – Proposal submitted 07 April 2010</a:t>
            </a:r>
          </a:p>
          <a:p>
            <a:r>
              <a:rPr lang="en-US" sz="1200" b="1" u="sng" dirty="0" smtClean="0">
                <a:latin typeface="Calibri" pitchFamily="34" charset="0"/>
              </a:rPr>
              <a:t>Competitive Intelligence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Customer: No Updates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INSCOM Enterprise IT: Met with John </a:t>
            </a:r>
            <a:r>
              <a:rPr lang="en-US" sz="1200" dirty="0" err="1" smtClean="0">
                <a:latin typeface="Calibri" pitchFamily="34" charset="0"/>
              </a:rPr>
              <a:t>McGlone</a:t>
            </a:r>
            <a:r>
              <a:rPr lang="en-US" sz="1200" dirty="0" smtClean="0">
                <a:latin typeface="Calibri" pitchFamily="34" charset="0"/>
              </a:rPr>
              <a:t> of Stanley/Oberon Division who confirmed that they are definitely Priming this opportunity.</a:t>
            </a:r>
          </a:p>
          <a:p>
            <a:r>
              <a:rPr lang="en-US" sz="1200" b="1" u="sng" dirty="0" smtClean="0">
                <a:latin typeface="Calibri" pitchFamily="34" charset="0"/>
              </a:rPr>
              <a:t>Issues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TASC teaming is tentative. They are scheduled for one more additional meeting with another potential team. Recommend engaging with William Varner at ManTech C&amp;TS to leverage his relationship if possible.</a:t>
            </a: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Development – Lorenzo </a:t>
            </a:r>
            <a:r>
              <a:rPr lang="en-US" dirty="0" err="1" smtClean="0"/>
              <a:t>Ceballos</a:t>
            </a:r>
            <a:endParaRPr lang="en-US" dirty="0"/>
          </a:p>
        </p:txBody>
      </p:sp>
      <p:sp>
        <p:nvSpPr>
          <p:cNvPr id="10" name="Content Placeholder 8"/>
          <p:cNvSpPr>
            <a:spLocks noGrp="1"/>
          </p:cNvSpPr>
          <p:nvPr>
            <p:ph sz="half" idx="4294967295"/>
          </p:nvPr>
        </p:nvSpPr>
        <p:spPr>
          <a:xfrm>
            <a:off x="0" y="1073426"/>
            <a:ext cx="9143999" cy="5459896"/>
          </a:xfrm>
          <a:prstGeom prst="rect">
            <a:avLst/>
          </a:prstGeo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This week: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Maneuver Support Center Proposal RFP Out (Priming) Writing – waiting on sample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CASCOM - Sustainment Center of Excellence Proposal RFP Out Sub (Writing)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Next Week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Maneuver Support Center Proposal RFP Out (Priming)</a:t>
            </a:r>
          </a:p>
          <a:p>
            <a:pPr lvl="2"/>
            <a:r>
              <a:rPr lang="en-US" sz="1200" dirty="0" smtClean="0">
                <a:latin typeface="Calibri" pitchFamily="34" charset="0"/>
              </a:rPr>
              <a:t>CASCOM -Sustainment Center of Excellence Proposal RFP Out Sub (Writing)</a:t>
            </a:r>
          </a:p>
          <a:p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Distributed Learning Education Training Products (Capture), aligned with incumbent performing 38% of work on current contract.  20% work share identified for ManTech.  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CASCOM – writing to draft RFP completed.  Lorraine </a:t>
            </a:r>
            <a:r>
              <a:rPr lang="en-US" sz="1200" dirty="0" err="1" smtClean="0">
                <a:latin typeface="Calibri" pitchFamily="34" charset="0"/>
              </a:rPr>
              <a:t>Mathus</a:t>
            </a:r>
            <a:r>
              <a:rPr lang="en-US" sz="1200" dirty="0" smtClean="0">
                <a:latin typeface="Calibri" pitchFamily="34" charset="0"/>
              </a:rPr>
              <a:t> giving a Win Theme Strategy session to Teaming Members before writing to new RFP</a:t>
            </a:r>
          </a:p>
          <a:p>
            <a:r>
              <a:rPr lang="en-US" sz="1200" b="1" u="sng" dirty="0" smtClean="0">
                <a:latin typeface="Calibri" pitchFamily="34" charset="0"/>
              </a:rPr>
              <a:t>Competitive Intelligence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Army Reserve Officer Training Functional Support for US Army Cadet Command for Fort Monroe VA (ROTC)</a:t>
            </a:r>
          </a:p>
          <a:p>
            <a:pPr lvl="1"/>
            <a:r>
              <a:rPr lang="en-US" sz="1200" dirty="0" err="1" smtClean="0">
                <a:latin typeface="Calibri" pitchFamily="34" charset="0"/>
              </a:rPr>
              <a:t>MCoE</a:t>
            </a:r>
            <a:r>
              <a:rPr lang="en-US" sz="1200" dirty="0" smtClean="0">
                <a:latin typeface="Calibri" pitchFamily="34" charset="0"/>
              </a:rPr>
              <a:t> - Industry Day, Discovery, Teaming.  Aligning ManTech with Teaming Partners and work share opportunities – speaking with multiple companies</a:t>
            </a:r>
          </a:p>
          <a:p>
            <a:r>
              <a:rPr lang="en-US" sz="1200" b="1" u="sng" dirty="0" smtClean="0">
                <a:latin typeface="Calibri" pitchFamily="34" charset="0"/>
              </a:rPr>
              <a:t>Issues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TA have at times have extremely long lead times to complete and difficult to track status</a:t>
            </a:r>
          </a:p>
          <a:p>
            <a:pPr lvl="1">
              <a:buNone/>
            </a:pPr>
            <a:endParaRPr lang="en-US" sz="1200" dirty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663" y="0"/>
            <a:ext cx="8229600" cy="793750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Business Development – Jeff Richards</a:t>
            </a:r>
          </a:p>
        </p:txBody>
      </p:sp>
      <p:sp>
        <p:nvSpPr>
          <p:cNvPr id="17410" name="Content Placeholder 8"/>
          <p:cNvSpPr>
            <a:spLocks noGrp="1"/>
          </p:cNvSpPr>
          <p:nvPr>
            <p:ph sz="half" idx="4294967295"/>
          </p:nvPr>
        </p:nvSpPr>
        <p:spPr>
          <a:xfrm>
            <a:off x="425302" y="1251578"/>
            <a:ext cx="7626350" cy="4686300"/>
          </a:xfrm>
        </p:spPr>
        <p:txBody>
          <a:bodyPr/>
          <a:lstStyle/>
          <a:p>
            <a:r>
              <a:rPr lang="en-US" sz="1200" b="1" u="sng" dirty="0" smtClean="0">
                <a:latin typeface="Calibri" pitchFamily="34" charset="0"/>
              </a:rPr>
              <a:t>Activities</a:t>
            </a:r>
          </a:p>
          <a:p>
            <a:pPr lvl="1"/>
            <a:r>
              <a:rPr lang="en-US" sz="1200" b="1" dirty="0" smtClean="0">
                <a:latin typeface="Calibri" pitchFamily="34" charset="0"/>
              </a:rPr>
              <a:t>This week </a:t>
            </a:r>
            <a:r>
              <a:rPr lang="en-US" sz="1200" dirty="0" smtClean="0">
                <a:latin typeface="Calibri" pitchFamily="34" charset="0"/>
              </a:rPr>
              <a:t>:</a:t>
            </a:r>
          </a:p>
          <a:p>
            <a:pPr lvl="2"/>
            <a:r>
              <a:rPr lang="en-US" sz="1200" dirty="0" err="1" smtClean="0">
                <a:latin typeface="Calibri" pitchFamily="34" charset="0"/>
              </a:rPr>
              <a:t>eFAST</a:t>
            </a:r>
            <a:r>
              <a:rPr lang="en-US" sz="1200" dirty="0" smtClean="0">
                <a:latin typeface="Calibri" pitchFamily="34" charset="0"/>
              </a:rPr>
              <a:t> customer meetings in DC 6-7 Apr</a:t>
            </a:r>
          </a:p>
          <a:p>
            <a:pPr lvl="1"/>
            <a:r>
              <a:rPr lang="en-US" sz="1200" b="1" u="sng" dirty="0" smtClean="0">
                <a:latin typeface="Calibri" pitchFamily="34" charset="0"/>
              </a:rPr>
              <a:t>Next week </a:t>
            </a:r>
            <a:r>
              <a:rPr lang="en-US" sz="1200" dirty="0" smtClean="0">
                <a:latin typeface="Calibri" pitchFamily="34" charset="0"/>
              </a:rPr>
              <a:t>– None</a:t>
            </a:r>
          </a:p>
          <a:p>
            <a:r>
              <a:rPr lang="en-US" sz="1200" b="1" u="sng" dirty="0" smtClean="0">
                <a:latin typeface="Calibri" pitchFamily="34" charset="0"/>
              </a:rPr>
              <a:t>Opportunity Status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6892 Ft Sill LSS – </a:t>
            </a:r>
            <a:r>
              <a:rPr lang="en-US" sz="1200" dirty="0" err="1" smtClean="0">
                <a:latin typeface="Calibri" pitchFamily="34" charset="0"/>
              </a:rPr>
              <a:t>Gov’t</a:t>
            </a:r>
            <a:r>
              <a:rPr lang="en-US" sz="1200" dirty="0" smtClean="0">
                <a:latin typeface="Calibri" pitchFamily="34" charset="0"/>
              </a:rPr>
              <a:t> announced RFP released o/a 8 Apr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5762 </a:t>
            </a:r>
            <a:r>
              <a:rPr lang="en-US" sz="1200" dirty="0" err="1" smtClean="0">
                <a:latin typeface="Calibri" pitchFamily="34" charset="0"/>
              </a:rPr>
              <a:t>Nellis</a:t>
            </a:r>
            <a:r>
              <a:rPr lang="en-US" sz="1200" dirty="0" smtClean="0">
                <a:latin typeface="Calibri" pitchFamily="34" charset="0"/>
              </a:rPr>
              <a:t> NCC – Proposal development discussion with Prime Nova </a:t>
            </a:r>
            <a:r>
              <a:rPr lang="en-US" sz="1200" dirty="0" err="1" smtClean="0">
                <a:latin typeface="Calibri" pitchFamily="34" charset="0"/>
              </a:rPr>
              <a:t>Datacom</a:t>
            </a:r>
            <a:endParaRPr lang="en-US" sz="1200" dirty="0" smtClean="0">
              <a:latin typeface="Calibri" pitchFamily="34" charset="0"/>
            </a:endParaRPr>
          </a:p>
          <a:p>
            <a:pPr lvl="1"/>
            <a:r>
              <a:rPr lang="en-US" sz="1200" dirty="0" smtClean="0">
                <a:latin typeface="Calibri" pitchFamily="34" charset="0"/>
              </a:rPr>
              <a:t>5507 JITC – </a:t>
            </a:r>
            <a:r>
              <a:rPr lang="en-US" sz="1200" dirty="0" err="1" smtClean="0">
                <a:latin typeface="Calibri" pitchFamily="34" charset="0"/>
              </a:rPr>
              <a:t>Gov’t</a:t>
            </a:r>
            <a:r>
              <a:rPr lang="en-US" sz="1200" dirty="0" smtClean="0">
                <a:latin typeface="Calibri" pitchFamily="34" charset="0"/>
              </a:rPr>
              <a:t> J&amp;A approval for 6 month base and 6 month option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8036 TEIS 3 – </a:t>
            </a:r>
            <a:r>
              <a:rPr lang="en-US" sz="1200" dirty="0" err="1" smtClean="0">
                <a:latin typeface="Calibri" pitchFamily="34" charset="0"/>
              </a:rPr>
              <a:t>Gov’t</a:t>
            </a:r>
            <a:r>
              <a:rPr lang="en-US" sz="1200" dirty="0" smtClean="0">
                <a:latin typeface="Calibri" pitchFamily="34" charset="0"/>
              </a:rPr>
              <a:t> announced draft RFP in late spring/early summer and final RFP in mid/late summer</a:t>
            </a:r>
          </a:p>
          <a:p>
            <a:r>
              <a:rPr lang="en-US" sz="1200" b="1" u="sng" dirty="0" smtClean="0">
                <a:latin typeface="Calibri" pitchFamily="34" charset="0"/>
              </a:rPr>
              <a:t>Competitive Intelligence</a:t>
            </a:r>
          </a:p>
          <a:p>
            <a:r>
              <a:rPr lang="en-US" sz="1200" b="1" u="sng" dirty="0" smtClean="0">
                <a:latin typeface="Calibri" pitchFamily="34" charset="0"/>
              </a:rPr>
              <a:t>Issues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6892 Ft Sill LSS – TA with </a:t>
            </a:r>
            <a:r>
              <a:rPr lang="en-US" sz="1200" dirty="0" err="1" smtClean="0">
                <a:latin typeface="Calibri" pitchFamily="34" charset="0"/>
              </a:rPr>
              <a:t>LogiCore</a:t>
            </a:r>
            <a:r>
              <a:rPr lang="en-US" sz="1200" dirty="0" smtClean="0">
                <a:latin typeface="Calibri" pitchFamily="34" charset="0"/>
              </a:rPr>
              <a:t> still pending (4</a:t>
            </a:r>
            <a:r>
              <a:rPr lang="en-US" sz="1200" baseline="30000" dirty="0" smtClean="0">
                <a:latin typeface="Calibri" pitchFamily="34" charset="0"/>
              </a:rPr>
              <a:t>th</a:t>
            </a:r>
            <a:r>
              <a:rPr lang="en-US" sz="1200" dirty="0" smtClean="0">
                <a:latin typeface="Calibri" pitchFamily="34" charset="0"/>
              </a:rPr>
              <a:t> week on slide)</a:t>
            </a:r>
          </a:p>
          <a:p>
            <a:pPr lvl="1"/>
            <a:r>
              <a:rPr lang="en-US" sz="1200" dirty="0" smtClean="0">
                <a:latin typeface="Calibri" pitchFamily="34" charset="0"/>
              </a:rPr>
              <a:t>7462 Kirtland OTES – TA with DCS still pending (RFP estimated in May) (4</a:t>
            </a:r>
            <a:r>
              <a:rPr lang="en-US" sz="1200" baseline="30000" dirty="0" smtClean="0">
                <a:latin typeface="Calibri" pitchFamily="34" charset="0"/>
              </a:rPr>
              <a:t>th</a:t>
            </a:r>
            <a:r>
              <a:rPr lang="en-US" sz="1200" dirty="0" smtClean="0">
                <a:latin typeface="Calibri" pitchFamily="34" charset="0"/>
              </a:rPr>
              <a:t> week on slide)</a:t>
            </a:r>
          </a:p>
          <a:p>
            <a:endParaRPr lang="en-US" sz="1200" dirty="0" smtClean="0">
              <a:latin typeface="Calibri" pitchFamily="34" charset="0"/>
            </a:endParaRPr>
          </a:p>
        </p:txBody>
      </p:sp>
    </p:spTree>
  </p:cSld>
  <p:clrMapOvr>
    <a:masterClrMapping/>
  </p:clrMapOvr>
  <p:transition spd="slow">
    <p:diamond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4_Default Design">
  <a:themeElements>
    <a:clrScheme name="ManTech">
      <a:dk1>
        <a:sysClr val="windowText" lastClr="000000"/>
      </a:dk1>
      <a:lt1>
        <a:sysClr val="window" lastClr="FFFFFF"/>
      </a:lt1>
      <a:dk2>
        <a:srgbClr val="1F497D"/>
      </a:dk2>
      <a:lt2>
        <a:srgbClr val="FFFFFF"/>
      </a:lt2>
      <a:accent1>
        <a:srgbClr val="A50021"/>
      </a:accent1>
      <a:accent2>
        <a:srgbClr val="FFFF99"/>
      </a:accent2>
      <a:accent3>
        <a:srgbClr val="336699"/>
      </a:accent3>
      <a:accent4>
        <a:srgbClr val="C0504D"/>
      </a:accent4>
      <a:accent5>
        <a:srgbClr val="898989"/>
      </a:accent5>
      <a:accent6>
        <a:srgbClr val="000000"/>
      </a:accent6>
      <a:hlink>
        <a:srgbClr val="0000FF"/>
      </a:hlink>
      <a:folHlink>
        <a:srgbClr val="800080"/>
      </a:folHlink>
    </a:clrScheme>
    <a:fontScheme name="4_Default Design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635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 Unicode MS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635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 Unicode MS" pitchFamily="34" charset="-128"/>
          </a:defRPr>
        </a:defPPr>
      </a:lstStyle>
    </a:lnDef>
  </a:objectDefaults>
  <a:extraClrSchemeLst>
    <a:extraClrScheme>
      <a:clrScheme name="1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Words>3623</Words>
  <PresentationFormat>On-screen Show (4:3)</PresentationFormat>
  <Paragraphs>855</Paragraphs>
  <Slides>20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20</vt:i4>
      </vt:variant>
    </vt:vector>
  </HeadingPairs>
  <LinksUpToDate>false</LinksUpToDate>
  <SharedDoc>false</SharedDoc>
  <HyperlinksChanged>false</HyperlinksChanged>
</Properties>
</file>